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1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312" r:id="rId16"/>
    <p:sldId id="313" r:id="rId17"/>
    <p:sldId id="31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317" r:id="rId28"/>
    <p:sldId id="285" r:id="rId29"/>
    <p:sldId id="315" r:id="rId30"/>
    <p:sldId id="286" r:id="rId31"/>
    <p:sldId id="287" r:id="rId32"/>
    <p:sldId id="288" r:id="rId33"/>
    <p:sldId id="295" r:id="rId34"/>
    <p:sldId id="296" r:id="rId35"/>
    <p:sldId id="297" r:id="rId36"/>
    <p:sldId id="301" r:id="rId37"/>
    <p:sldId id="302" r:id="rId38"/>
    <p:sldId id="303" r:id="rId39"/>
    <p:sldId id="298" r:id="rId40"/>
    <p:sldId id="306" r:id="rId41"/>
    <p:sldId id="307" r:id="rId42"/>
    <p:sldId id="316" r:id="rId43"/>
    <p:sldId id="311" r:id="rId44"/>
    <p:sldId id="290" r:id="rId45"/>
    <p:sldId id="291" r:id="rId46"/>
    <p:sldId id="292" r:id="rId47"/>
    <p:sldId id="293" r:id="rId48"/>
    <p:sldId id="294" r:id="rId49"/>
    <p:sldId id="318" r:id="rId50"/>
    <p:sldId id="320" r:id="rId51"/>
    <p:sldId id="321" r:id="rId52"/>
    <p:sldId id="322" r:id="rId53"/>
    <p:sldId id="323" r:id="rId54"/>
    <p:sldId id="324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660"/>
  </p:normalViewPr>
  <p:slideViewPr>
    <p:cSldViewPr>
      <p:cViewPr varScale="1">
        <p:scale>
          <a:sx n="65" d="100"/>
          <a:sy n="65" d="100"/>
        </p:scale>
        <p:origin x="171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B51DE-A923-47A3-804A-266C8F591017}" type="doc">
      <dgm:prSet loTypeId="urn:microsoft.com/office/officeart/2005/8/layout/radial1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rtl="1"/>
          <a:endParaRPr lang="ar-SA"/>
        </a:p>
      </dgm:t>
    </dgm:pt>
    <dgm:pt modelId="{D16BD02C-7E53-4817-8CD7-89DF60D1EBD6}">
      <dgm:prSet phldrT="[Text]"/>
      <dgm:spPr/>
      <dgm:t>
        <a:bodyPr/>
        <a:lstStyle/>
        <a:p>
          <a:pPr rtl="1"/>
          <a:r>
            <a:rPr lang="ar-SA" b="1" dirty="0"/>
            <a:t>نظام الامل اكسبرس</a:t>
          </a:r>
          <a:endParaRPr lang="ar-SA" dirty="0"/>
        </a:p>
      </dgm:t>
    </dgm:pt>
    <dgm:pt modelId="{048E070C-3C20-4CC3-9CD7-C8238B207742}" type="par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7D67C7AA-9242-4D7F-B5F5-11A93CE44FD0}" type="sib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AAA0188B-1550-4390-B9B0-C2A345219649}">
      <dgm:prSet phldrT="[Text]"/>
      <dgm:spPr/>
      <dgm:t>
        <a:bodyPr/>
        <a:lstStyle/>
        <a:p>
          <a:pPr rtl="1"/>
          <a:r>
            <a:rPr lang="ar-SA" dirty="0"/>
            <a:t>حوالات</a:t>
          </a:r>
          <a:r>
            <a:rPr lang="ar-SA" baseline="0" dirty="0"/>
            <a:t> الامل اكسبرس</a:t>
          </a:r>
          <a:endParaRPr lang="ar-SA" dirty="0"/>
        </a:p>
      </dgm:t>
    </dgm:pt>
    <dgm:pt modelId="{7799C011-4B93-4379-9A19-B01B2E68909C}" type="par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EFC4419C-36F4-4FFA-8748-27FBBDE844FE}" type="sib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D4CFB1DC-458E-4D64-88A0-E1B1330BD832}">
      <dgm:prSet phldrT="[Text]"/>
      <dgm:spPr/>
      <dgm:t>
        <a:bodyPr/>
        <a:lstStyle/>
        <a:p>
          <a:pPr rtl="1"/>
          <a:r>
            <a:rPr lang="ar-SA" b="1" dirty="0"/>
            <a:t>الحوالات الخارجية</a:t>
          </a:r>
          <a:endParaRPr lang="ar-SA" dirty="0"/>
        </a:p>
      </dgm:t>
    </dgm:pt>
    <dgm:pt modelId="{63729152-F63A-4C7E-BD31-D14ADF74B4DE}" type="par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4B079F50-6FD5-4DB0-8150-C281AD8D10EF}" type="sib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A79D2D70-58A3-4B53-BBA5-C90CBCCF1E76}">
      <dgm:prSet phldrT="[Text]"/>
      <dgm:spPr/>
      <dgm:t>
        <a:bodyPr/>
        <a:lstStyle/>
        <a:p>
          <a:pPr rtl="1"/>
          <a:r>
            <a:rPr lang="ar-SA" b="1" dirty="0"/>
            <a:t>التغطيات والتحويلات</a:t>
          </a:r>
          <a:endParaRPr lang="ar-SA" dirty="0"/>
        </a:p>
      </dgm:t>
    </dgm:pt>
    <dgm:pt modelId="{30370733-14B9-4B4A-9E7D-175E264858AE}" type="par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E365D58A-F404-4D67-BDFD-032CE0F6FCE4}" type="sib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F4F777E1-E7B2-45EF-A3C7-F5E67FBD9A5C}">
      <dgm:prSet phldrT="[Text]"/>
      <dgm:spPr/>
      <dgm:t>
        <a:bodyPr/>
        <a:lstStyle/>
        <a:p>
          <a:pPr rtl="1"/>
          <a:r>
            <a:rPr lang="ar-SA" b="1" dirty="0"/>
            <a:t>خدمات بيس</a:t>
          </a:r>
          <a:endParaRPr lang="ar-SA" dirty="0"/>
        </a:p>
      </dgm:t>
    </dgm:pt>
    <dgm:pt modelId="{62ADCF09-1A8E-4848-B30F-F93CCA666086}" type="par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B88D2CB-3D1F-4BE5-9CD3-178002E2C930}" type="sib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0071DE7-5D14-471D-BF85-47D6C9A290E4}">
      <dgm:prSet phldrT="[Text]"/>
      <dgm:spPr/>
      <dgm:t>
        <a:bodyPr/>
        <a:lstStyle/>
        <a:p>
          <a:pPr rtl="1"/>
          <a:r>
            <a:rPr lang="ar-SA" b="1" dirty="0"/>
            <a:t>حوالات المشاريع </a:t>
          </a:r>
          <a:endParaRPr lang="ar-SA" dirty="0"/>
        </a:p>
      </dgm:t>
    </dgm:pt>
    <dgm:pt modelId="{E957BBC4-728F-4A0A-8B1C-BDAE81B3D9B8}" type="par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0B50D2CC-9EBD-4C0F-B904-A8C235042F04}" type="sib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16293D0B-402D-4CA4-8ECC-A13D745DC2EE}" type="pres">
      <dgm:prSet presAssocID="{4BFB51DE-A923-47A3-804A-266C8F59101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6D5A4C0-D3D7-4DD2-89BA-2E35BE3221E1}" type="pres">
      <dgm:prSet presAssocID="{D16BD02C-7E53-4817-8CD7-89DF60D1EBD6}" presName="centerShape" presStyleLbl="node0" presStyleIdx="0" presStyleCnt="1"/>
      <dgm:spPr/>
    </dgm:pt>
    <dgm:pt modelId="{EA5FD97A-BFD5-440D-A544-99C660FEEA7A}" type="pres">
      <dgm:prSet presAssocID="{7799C011-4B93-4379-9A19-B01B2E68909C}" presName="Name9" presStyleLbl="parChTrans1D2" presStyleIdx="0" presStyleCnt="5"/>
      <dgm:spPr/>
    </dgm:pt>
    <dgm:pt modelId="{465453B5-949E-408C-BB29-0C9D93219540}" type="pres">
      <dgm:prSet presAssocID="{7799C011-4B93-4379-9A19-B01B2E68909C}" presName="connTx" presStyleLbl="parChTrans1D2" presStyleIdx="0" presStyleCnt="5"/>
      <dgm:spPr/>
    </dgm:pt>
    <dgm:pt modelId="{4AC09107-EF3A-4A43-9105-CD5563F0BDC8}" type="pres">
      <dgm:prSet presAssocID="{AAA0188B-1550-4390-B9B0-C2A345219649}" presName="node" presStyleLbl="node1" presStyleIdx="0" presStyleCnt="5" custRadScaleRad="100295" custRadScaleInc="8991">
        <dgm:presLayoutVars>
          <dgm:bulletEnabled val="1"/>
        </dgm:presLayoutVars>
      </dgm:prSet>
      <dgm:spPr/>
    </dgm:pt>
    <dgm:pt modelId="{F0BECFDB-20D5-4EF9-9627-234ED175AA1D}" type="pres">
      <dgm:prSet presAssocID="{63729152-F63A-4C7E-BD31-D14ADF74B4DE}" presName="Name9" presStyleLbl="parChTrans1D2" presStyleIdx="1" presStyleCnt="5"/>
      <dgm:spPr/>
    </dgm:pt>
    <dgm:pt modelId="{486CC869-47D3-4B2F-AC38-0D58DCAD5F40}" type="pres">
      <dgm:prSet presAssocID="{63729152-F63A-4C7E-BD31-D14ADF74B4DE}" presName="connTx" presStyleLbl="parChTrans1D2" presStyleIdx="1" presStyleCnt="5"/>
      <dgm:spPr/>
    </dgm:pt>
    <dgm:pt modelId="{717F3B11-A9D5-4281-850A-39444B29BEC5}" type="pres">
      <dgm:prSet presAssocID="{D4CFB1DC-458E-4D64-88A0-E1B1330BD832}" presName="node" presStyleLbl="node1" presStyleIdx="1" presStyleCnt="5">
        <dgm:presLayoutVars>
          <dgm:bulletEnabled val="1"/>
        </dgm:presLayoutVars>
      </dgm:prSet>
      <dgm:spPr/>
    </dgm:pt>
    <dgm:pt modelId="{EDEB22AB-A916-4C00-8324-34D5E7D95549}" type="pres">
      <dgm:prSet presAssocID="{E957BBC4-728F-4A0A-8B1C-BDAE81B3D9B8}" presName="Name9" presStyleLbl="parChTrans1D2" presStyleIdx="2" presStyleCnt="5"/>
      <dgm:spPr/>
    </dgm:pt>
    <dgm:pt modelId="{6332407E-3362-45E2-A59E-F6615F2B5D75}" type="pres">
      <dgm:prSet presAssocID="{E957BBC4-728F-4A0A-8B1C-BDAE81B3D9B8}" presName="connTx" presStyleLbl="parChTrans1D2" presStyleIdx="2" presStyleCnt="5"/>
      <dgm:spPr/>
    </dgm:pt>
    <dgm:pt modelId="{F14017B6-A644-47F7-8F3D-E0C8DE7E8D09}" type="pres">
      <dgm:prSet presAssocID="{F0071DE7-5D14-471D-BF85-47D6C9A290E4}" presName="node" presStyleLbl="node1" presStyleIdx="2" presStyleCnt="5">
        <dgm:presLayoutVars>
          <dgm:bulletEnabled val="1"/>
        </dgm:presLayoutVars>
      </dgm:prSet>
      <dgm:spPr/>
    </dgm:pt>
    <dgm:pt modelId="{C65AB254-D692-4ECC-83ED-5936EC9C7A86}" type="pres">
      <dgm:prSet presAssocID="{30370733-14B9-4B4A-9E7D-175E264858AE}" presName="Name9" presStyleLbl="parChTrans1D2" presStyleIdx="3" presStyleCnt="5"/>
      <dgm:spPr/>
    </dgm:pt>
    <dgm:pt modelId="{291B4B2E-0599-4190-9FBD-9BA6D38E833C}" type="pres">
      <dgm:prSet presAssocID="{30370733-14B9-4B4A-9E7D-175E264858AE}" presName="connTx" presStyleLbl="parChTrans1D2" presStyleIdx="3" presStyleCnt="5"/>
      <dgm:spPr/>
    </dgm:pt>
    <dgm:pt modelId="{365004C4-7B44-40C2-AFD7-C601DE7BFEDB}" type="pres">
      <dgm:prSet presAssocID="{A79D2D70-58A3-4B53-BBA5-C90CBCCF1E76}" presName="node" presStyleLbl="node1" presStyleIdx="3" presStyleCnt="5">
        <dgm:presLayoutVars>
          <dgm:bulletEnabled val="1"/>
        </dgm:presLayoutVars>
      </dgm:prSet>
      <dgm:spPr/>
    </dgm:pt>
    <dgm:pt modelId="{EFD9B9CF-F575-43B5-BD99-2A9343E5D742}" type="pres">
      <dgm:prSet presAssocID="{62ADCF09-1A8E-4848-B30F-F93CCA666086}" presName="Name9" presStyleLbl="parChTrans1D2" presStyleIdx="4" presStyleCnt="5"/>
      <dgm:spPr/>
    </dgm:pt>
    <dgm:pt modelId="{7FC7C282-CE9D-4A7B-B017-F7E072644029}" type="pres">
      <dgm:prSet presAssocID="{62ADCF09-1A8E-4848-B30F-F93CCA666086}" presName="connTx" presStyleLbl="parChTrans1D2" presStyleIdx="4" presStyleCnt="5"/>
      <dgm:spPr/>
    </dgm:pt>
    <dgm:pt modelId="{F578B3AF-53F6-4F2B-B8AF-3F069A1E0689}" type="pres">
      <dgm:prSet presAssocID="{F4F777E1-E7B2-45EF-A3C7-F5E67FBD9A5C}" presName="node" presStyleLbl="node1" presStyleIdx="4" presStyleCnt="5">
        <dgm:presLayoutVars>
          <dgm:bulletEnabled val="1"/>
        </dgm:presLayoutVars>
      </dgm:prSet>
      <dgm:spPr/>
    </dgm:pt>
  </dgm:ptLst>
  <dgm:cxnLst>
    <dgm:cxn modelId="{8C8B8901-F577-4A7E-BB20-BBC4810F2208}" type="presOf" srcId="{63729152-F63A-4C7E-BD31-D14ADF74B4DE}" destId="{F0BECFDB-20D5-4EF9-9627-234ED175AA1D}" srcOrd="0" destOrd="0" presId="urn:microsoft.com/office/officeart/2005/8/layout/radial1"/>
    <dgm:cxn modelId="{93AC540B-0E57-44F9-8EB6-2C08F8639727}" type="presOf" srcId="{30370733-14B9-4B4A-9E7D-175E264858AE}" destId="{291B4B2E-0599-4190-9FBD-9BA6D38E833C}" srcOrd="1" destOrd="0" presId="urn:microsoft.com/office/officeart/2005/8/layout/radial1"/>
    <dgm:cxn modelId="{AB246A17-D9B1-4B91-82FA-255BDD73A158}" type="presOf" srcId="{E957BBC4-728F-4A0A-8B1C-BDAE81B3D9B8}" destId="{EDEB22AB-A916-4C00-8324-34D5E7D95549}" srcOrd="0" destOrd="0" presId="urn:microsoft.com/office/officeart/2005/8/layout/radial1"/>
    <dgm:cxn modelId="{4233FF24-6B7A-4D8D-AD51-734341E0240F}" type="presOf" srcId="{7799C011-4B93-4379-9A19-B01B2E68909C}" destId="{465453B5-949E-408C-BB29-0C9D93219540}" srcOrd="1" destOrd="0" presId="urn:microsoft.com/office/officeart/2005/8/layout/radial1"/>
    <dgm:cxn modelId="{F3237E38-BACB-46F4-8452-8B7B95B1CF4F}" type="presOf" srcId="{7799C011-4B93-4379-9A19-B01B2E68909C}" destId="{EA5FD97A-BFD5-440D-A544-99C660FEEA7A}" srcOrd="0" destOrd="0" presId="urn:microsoft.com/office/officeart/2005/8/layout/radial1"/>
    <dgm:cxn modelId="{A5AC043A-B8D7-42A2-AA18-D516EC628090}" type="presOf" srcId="{D16BD02C-7E53-4817-8CD7-89DF60D1EBD6}" destId="{A6D5A4C0-D3D7-4DD2-89BA-2E35BE3221E1}" srcOrd="0" destOrd="0" presId="urn:microsoft.com/office/officeart/2005/8/layout/radial1"/>
    <dgm:cxn modelId="{A7766849-1429-4957-BF2A-100A4D744794}" type="presOf" srcId="{AAA0188B-1550-4390-B9B0-C2A345219649}" destId="{4AC09107-EF3A-4A43-9105-CD5563F0BDC8}" srcOrd="0" destOrd="0" presId="urn:microsoft.com/office/officeart/2005/8/layout/radial1"/>
    <dgm:cxn modelId="{E8A05869-EAAE-4BCB-9BD4-D18B5EA10A62}" type="presOf" srcId="{62ADCF09-1A8E-4848-B30F-F93CCA666086}" destId="{7FC7C282-CE9D-4A7B-B017-F7E072644029}" srcOrd="1" destOrd="0" presId="urn:microsoft.com/office/officeart/2005/8/layout/radial1"/>
    <dgm:cxn modelId="{229E026B-7720-4605-A3C3-93BC42D0AB67}" srcId="{D16BD02C-7E53-4817-8CD7-89DF60D1EBD6}" destId="{D4CFB1DC-458E-4D64-88A0-E1B1330BD832}" srcOrd="1" destOrd="0" parTransId="{63729152-F63A-4C7E-BD31-D14ADF74B4DE}" sibTransId="{4B079F50-6FD5-4DB0-8150-C281AD8D10EF}"/>
    <dgm:cxn modelId="{ADB98151-EFF9-4CCB-A82D-C2993FC26A25}" type="presOf" srcId="{A79D2D70-58A3-4B53-BBA5-C90CBCCF1E76}" destId="{365004C4-7B44-40C2-AFD7-C601DE7BFEDB}" srcOrd="0" destOrd="0" presId="urn:microsoft.com/office/officeart/2005/8/layout/radial1"/>
    <dgm:cxn modelId="{CADEA678-18CC-46DC-A055-89EBE35ACBBB}" type="presOf" srcId="{F0071DE7-5D14-471D-BF85-47D6C9A290E4}" destId="{F14017B6-A644-47F7-8F3D-E0C8DE7E8D09}" srcOrd="0" destOrd="0" presId="urn:microsoft.com/office/officeart/2005/8/layout/radial1"/>
    <dgm:cxn modelId="{DCCCF879-FE83-43E1-B53C-649944079595}" type="presOf" srcId="{D4CFB1DC-458E-4D64-88A0-E1B1330BD832}" destId="{717F3B11-A9D5-4281-850A-39444B29BEC5}" srcOrd="0" destOrd="0" presId="urn:microsoft.com/office/officeart/2005/8/layout/radial1"/>
    <dgm:cxn modelId="{84591A89-06CF-4539-8B9D-47698C00024B}" srcId="{D16BD02C-7E53-4817-8CD7-89DF60D1EBD6}" destId="{F4F777E1-E7B2-45EF-A3C7-F5E67FBD9A5C}" srcOrd="4" destOrd="0" parTransId="{62ADCF09-1A8E-4848-B30F-F93CCA666086}" sibTransId="{FB88D2CB-3D1F-4BE5-9CD3-178002E2C930}"/>
    <dgm:cxn modelId="{CD09A78A-3C8D-43A4-A2CE-F500B0383C46}" srcId="{D16BD02C-7E53-4817-8CD7-89DF60D1EBD6}" destId="{F0071DE7-5D14-471D-BF85-47D6C9A290E4}" srcOrd="2" destOrd="0" parTransId="{E957BBC4-728F-4A0A-8B1C-BDAE81B3D9B8}" sibTransId="{0B50D2CC-9EBD-4C0F-B904-A8C235042F04}"/>
    <dgm:cxn modelId="{0782C68A-2E53-4028-98B4-8134F01B350E}" type="presOf" srcId="{63729152-F63A-4C7E-BD31-D14ADF74B4DE}" destId="{486CC869-47D3-4B2F-AC38-0D58DCAD5F40}" srcOrd="1" destOrd="0" presId="urn:microsoft.com/office/officeart/2005/8/layout/radial1"/>
    <dgm:cxn modelId="{0200849C-5BF0-4F8B-A47B-21ADF0404508}" srcId="{4BFB51DE-A923-47A3-804A-266C8F591017}" destId="{D16BD02C-7E53-4817-8CD7-89DF60D1EBD6}" srcOrd="0" destOrd="0" parTransId="{048E070C-3C20-4CC3-9CD7-C8238B207742}" sibTransId="{7D67C7AA-9242-4D7F-B5F5-11A93CE44FD0}"/>
    <dgm:cxn modelId="{293C08BE-659B-4F22-ADE4-02CF405F4E31}" type="presOf" srcId="{30370733-14B9-4B4A-9E7D-175E264858AE}" destId="{C65AB254-D692-4ECC-83ED-5936EC9C7A86}" srcOrd="0" destOrd="0" presId="urn:microsoft.com/office/officeart/2005/8/layout/radial1"/>
    <dgm:cxn modelId="{E6DCCBC1-4188-43FA-B36A-A0767DF62322}" type="presOf" srcId="{62ADCF09-1A8E-4848-B30F-F93CCA666086}" destId="{EFD9B9CF-F575-43B5-BD99-2A9343E5D742}" srcOrd="0" destOrd="0" presId="urn:microsoft.com/office/officeart/2005/8/layout/radial1"/>
    <dgm:cxn modelId="{03E49AC3-2F7A-49DF-BAC5-AF790652057A}" type="presOf" srcId="{4BFB51DE-A923-47A3-804A-266C8F591017}" destId="{16293D0B-402D-4CA4-8ECC-A13D745DC2EE}" srcOrd="0" destOrd="0" presId="urn:microsoft.com/office/officeart/2005/8/layout/radial1"/>
    <dgm:cxn modelId="{8BFCD4F2-EF03-4FF4-906F-B1AC4DEA2C86}" type="presOf" srcId="{F4F777E1-E7B2-45EF-A3C7-F5E67FBD9A5C}" destId="{F578B3AF-53F6-4F2B-B8AF-3F069A1E0689}" srcOrd="0" destOrd="0" presId="urn:microsoft.com/office/officeart/2005/8/layout/radial1"/>
    <dgm:cxn modelId="{61BAA2F7-1E38-458D-8590-09C4D2BA65D5}" srcId="{D16BD02C-7E53-4817-8CD7-89DF60D1EBD6}" destId="{AAA0188B-1550-4390-B9B0-C2A345219649}" srcOrd="0" destOrd="0" parTransId="{7799C011-4B93-4379-9A19-B01B2E68909C}" sibTransId="{EFC4419C-36F4-4FFA-8748-27FBBDE844FE}"/>
    <dgm:cxn modelId="{37CFEDF7-0674-408B-950E-76516D93C322}" srcId="{D16BD02C-7E53-4817-8CD7-89DF60D1EBD6}" destId="{A79D2D70-58A3-4B53-BBA5-C90CBCCF1E76}" srcOrd="3" destOrd="0" parTransId="{30370733-14B9-4B4A-9E7D-175E264858AE}" sibTransId="{E365D58A-F404-4D67-BDFD-032CE0F6FCE4}"/>
    <dgm:cxn modelId="{D6E743FF-9F0F-4DCA-A167-5BDC64903F63}" type="presOf" srcId="{E957BBC4-728F-4A0A-8B1C-BDAE81B3D9B8}" destId="{6332407E-3362-45E2-A59E-F6615F2B5D75}" srcOrd="1" destOrd="0" presId="urn:microsoft.com/office/officeart/2005/8/layout/radial1"/>
    <dgm:cxn modelId="{259FB717-2FF3-4A0A-81B6-8B058BB17209}" type="presParOf" srcId="{16293D0B-402D-4CA4-8ECC-A13D745DC2EE}" destId="{A6D5A4C0-D3D7-4DD2-89BA-2E35BE3221E1}" srcOrd="0" destOrd="0" presId="urn:microsoft.com/office/officeart/2005/8/layout/radial1"/>
    <dgm:cxn modelId="{4E7A81DC-36F2-4600-BBAA-8A9328A87A09}" type="presParOf" srcId="{16293D0B-402D-4CA4-8ECC-A13D745DC2EE}" destId="{EA5FD97A-BFD5-440D-A544-99C660FEEA7A}" srcOrd="1" destOrd="0" presId="urn:microsoft.com/office/officeart/2005/8/layout/radial1"/>
    <dgm:cxn modelId="{767CCFB9-6BBB-40BE-81F5-68B5551747C8}" type="presParOf" srcId="{EA5FD97A-BFD5-440D-A544-99C660FEEA7A}" destId="{465453B5-949E-408C-BB29-0C9D93219540}" srcOrd="0" destOrd="0" presId="urn:microsoft.com/office/officeart/2005/8/layout/radial1"/>
    <dgm:cxn modelId="{CF6D7344-5B13-4C5A-8F4C-BA517AF451C1}" type="presParOf" srcId="{16293D0B-402D-4CA4-8ECC-A13D745DC2EE}" destId="{4AC09107-EF3A-4A43-9105-CD5563F0BDC8}" srcOrd="2" destOrd="0" presId="urn:microsoft.com/office/officeart/2005/8/layout/radial1"/>
    <dgm:cxn modelId="{D9438C77-4AFF-487C-A072-723F5FF40263}" type="presParOf" srcId="{16293D0B-402D-4CA4-8ECC-A13D745DC2EE}" destId="{F0BECFDB-20D5-4EF9-9627-234ED175AA1D}" srcOrd="3" destOrd="0" presId="urn:microsoft.com/office/officeart/2005/8/layout/radial1"/>
    <dgm:cxn modelId="{91BB56CC-8884-44EA-A392-050ACD4DEB4F}" type="presParOf" srcId="{F0BECFDB-20D5-4EF9-9627-234ED175AA1D}" destId="{486CC869-47D3-4B2F-AC38-0D58DCAD5F40}" srcOrd="0" destOrd="0" presId="urn:microsoft.com/office/officeart/2005/8/layout/radial1"/>
    <dgm:cxn modelId="{CE62BE41-CDCD-4111-8F4F-A35C569A6870}" type="presParOf" srcId="{16293D0B-402D-4CA4-8ECC-A13D745DC2EE}" destId="{717F3B11-A9D5-4281-850A-39444B29BEC5}" srcOrd="4" destOrd="0" presId="urn:microsoft.com/office/officeart/2005/8/layout/radial1"/>
    <dgm:cxn modelId="{18A703FE-7E45-4A4D-9737-15C0F463A886}" type="presParOf" srcId="{16293D0B-402D-4CA4-8ECC-A13D745DC2EE}" destId="{EDEB22AB-A916-4C00-8324-34D5E7D95549}" srcOrd="5" destOrd="0" presId="urn:microsoft.com/office/officeart/2005/8/layout/radial1"/>
    <dgm:cxn modelId="{D16BF0F0-3B3B-414A-92E8-7D119D77DFFC}" type="presParOf" srcId="{EDEB22AB-A916-4C00-8324-34D5E7D95549}" destId="{6332407E-3362-45E2-A59E-F6615F2B5D75}" srcOrd="0" destOrd="0" presId="urn:microsoft.com/office/officeart/2005/8/layout/radial1"/>
    <dgm:cxn modelId="{261607AA-1DC7-4EA9-9F07-A614D6CB4CE9}" type="presParOf" srcId="{16293D0B-402D-4CA4-8ECC-A13D745DC2EE}" destId="{F14017B6-A644-47F7-8F3D-E0C8DE7E8D09}" srcOrd="6" destOrd="0" presId="urn:microsoft.com/office/officeart/2005/8/layout/radial1"/>
    <dgm:cxn modelId="{62E991F2-11AE-4352-BEEA-45AAEF584C5D}" type="presParOf" srcId="{16293D0B-402D-4CA4-8ECC-A13D745DC2EE}" destId="{C65AB254-D692-4ECC-83ED-5936EC9C7A86}" srcOrd="7" destOrd="0" presId="urn:microsoft.com/office/officeart/2005/8/layout/radial1"/>
    <dgm:cxn modelId="{B3E58C66-218D-48AF-86A7-F3B6EB494195}" type="presParOf" srcId="{C65AB254-D692-4ECC-83ED-5936EC9C7A86}" destId="{291B4B2E-0599-4190-9FBD-9BA6D38E833C}" srcOrd="0" destOrd="0" presId="urn:microsoft.com/office/officeart/2005/8/layout/radial1"/>
    <dgm:cxn modelId="{300F1760-32CF-42EB-A50B-818D11B42C31}" type="presParOf" srcId="{16293D0B-402D-4CA4-8ECC-A13D745DC2EE}" destId="{365004C4-7B44-40C2-AFD7-C601DE7BFEDB}" srcOrd="8" destOrd="0" presId="urn:microsoft.com/office/officeart/2005/8/layout/radial1"/>
    <dgm:cxn modelId="{A8BE13EA-BF68-461E-A759-A5C24CEE3D3C}" type="presParOf" srcId="{16293D0B-402D-4CA4-8ECC-A13D745DC2EE}" destId="{EFD9B9CF-F575-43B5-BD99-2A9343E5D742}" srcOrd="9" destOrd="0" presId="urn:microsoft.com/office/officeart/2005/8/layout/radial1"/>
    <dgm:cxn modelId="{CC021801-0F6B-4C5B-807C-BC7ADEE6A4C1}" type="presParOf" srcId="{EFD9B9CF-F575-43B5-BD99-2A9343E5D742}" destId="{7FC7C282-CE9D-4A7B-B017-F7E072644029}" srcOrd="0" destOrd="0" presId="urn:microsoft.com/office/officeart/2005/8/layout/radial1"/>
    <dgm:cxn modelId="{72488A93-6B6C-4D4D-AE0A-28D0DB6341EA}" type="presParOf" srcId="{16293D0B-402D-4CA4-8ECC-A13D745DC2EE}" destId="{F578B3AF-53F6-4F2B-B8AF-3F069A1E0689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5A4C0-D3D7-4DD2-89BA-2E35BE3221E1}">
      <dsp:nvSpPr>
        <dsp:cNvPr id="0" name=""/>
        <dsp:cNvSpPr/>
      </dsp:nvSpPr>
      <dsp:spPr>
        <a:xfrm>
          <a:off x="2549134" y="1744786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300" b="1" kern="1200" dirty="0"/>
            <a:t>نظام الامل اكسبرس</a:t>
          </a:r>
          <a:endParaRPr lang="ar-SA" sz="2300" kern="1200" dirty="0"/>
        </a:p>
      </dsp:txBody>
      <dsp:txXfrm>
        <a:off x="2745226" y="1940878"/>
        <a:ext cx="946818" cy="946818"/>
      </dsp:txXfrm>
    </dsp:sp>
    <dsp:sp modelId="{EA5FD97A-BFD5-440D-A544-99C660FEEA7A}">
      <dsp:nvSpPr>
        <dsp:cNvPr id="0" name=""/>
        <dsp:cNvSpPr/>
      </dsp:nvSpPr>
      <dsp:spPr>
        <a:xfrm rot="16394206">
          <a:off x="3063685" y="1523173"/>
          <a:ext cx="408571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8571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3257757" y="1531680"/>
        <a:ext cx="20428" cy="20428"/>
      </dsp:txXfrm>
    </dsp:sp>
    <dsp:sp modelId="{4AC09107-EF3A-4A43-9105-CD5563F0BDC8}">
      <dsp:nvSpPr>
        <dsp:cNvPr id="0" name=""/>
        <dsp:cNvSpPr/>
      </dsp:nvSpPr>
      <dsp:spPr>
        <a:xfrm>
          <a:off x="2647806" y="0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kern="1200" dirty="0"/>
            <a:t>حوالات</a:t>
          </a:r>
          <a:r>
            <a:rPr lang="ar-SA" sz="2000" kern="1200" baseline="0" dirty="0"/>
            <a:t> الامل اكسبرس</a:t>
          </a:r>
          <a:endParaRPr lang="ar-SA" sz="2000" kern="1200" dirty="0"/>
        </a:p>
      </dsp:txBody>
      <dsp:txXfrm>
        <a:off x="2843898" y="196092"/>
        <a:ext cx="946818" cy="946818"/>
      </dsp:txXfrm>
    </dsp:sp>
    <dsp:sp modelId="{F0BECFDB-20D5-4EF9-9627-234ED175AA1D}">
      <dsp:nvSpPr>
        <dsp:cNvPr id="0" name=""/>
        <dsp:cNvSpPr/>
      </dsp:nvSpPr>
      <dsp:spPr>
        <a:xfrm rot="20520000">
          <a:off x="3845496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4037128" y="2134980"/>
        <a:ext cx="20171" cy="20171"/>
      </dsp:txXfrm>
    </dsp:sp>
    <dsp:sp modelId="{717F3B11-A9D5-4281-850A-39444B29BEC5}">
      <dsp:nvSpPr>
        <dsp:cNvPr id="0" name=""/>
        <dsp:cNvSpPr/>
      </dsp:nvSpPr>
      <dsp:spPr>
        <a:xfrm>
          <a:off x="4206291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الحوالات الخارجية</a:t>
          </a:r>
          <a:endParaRPr lang="ar-SA" sz="2000" kern="1200" dirty="0"/>
        </a:p>
      </dsp:txBody>
      <dsp:txXfrm>
        <a:off x="4402383" y="1402435"/>
        <a:ext cx="946818" cy="946818"/>
      </dsp:txXfrm>
    </dsp:sp>
    <dsp:sp modelId="{EDEB22AB-A916-4C00-8324-34D5E7D95549}">
      <dsp:nvSpPr>
        <dsp:cNvPr id="0" name=""/>
        <dsp:cNvSpPr/>
      </dsp:nvSpPr>
      <dsp:spPr>
        <a:xfrm rot="3240000">
          <a:off x="3529007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3720639" y="3109033"/>
        <a:ext cx="20171" cy="20171"/>
      </dsp:txXfrm>
    </dsp:sp>
    <dsp:sp modelId="{F14017B6-A644-47F7-8F3D-E0C8DE7E8D09}">
      <dsp:nvSpPr>
        <dsp:cNvPr id="0" name=""/>
        <dsp:cNvSpPr/>
      </dsp:nvSpPr>
      <dsp:spPr>
        <a:xfrm>
          <a:off x="3573313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حوالات المشاريع </a:t>
          </a:r>
          <a:endParaRPr lang="ar-SA" sz="2000" kern="1200" dirty="0"/>
        </a:p>
      </dsp:txBody>
      <dsp:txXfrm>
        <a:off x="3769405" y="3350540"/>
        <a:ext cx="946818" cy="946818"/>
      </dsp:txXfrm>
    </dsp:sp>
    <dsp:sp modelId="{C65AB254-D692-4ECC-83ED-5936EC9C7A86}">
      <dsp:nvSpPr>
        <dsp:cNvPr id="0" name=""/>
        <dsp:cNvSpPr/>
      </dsp:nvSpPr>
      <dsp:spPr>
        <a:xfrm rot="7560000">
          <a:off x="2504828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 rot="10800000">
        <a:off x="2696459" y="3109033"/>
        <a:ext cx="20171" cy="20171"/>
      </dsp:txXfrm>
    </dsp:sp>
    <dsp:sp modelId="{365004C4-7B44-40C2-AFD7-C601DE7BFEDB}">
      <dsp:nvSpPr>
        <dsp:cNvPr id="0" name=""/>
        <dsp:cNvSpPr/>
      </dsp:nvSpPr>
      <dsp:spPr>
        <a:xfrm>
          <a:off x="1524954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التغطيات والتحويلات</a:t>
          </a:r>
          <a:endParaRPr lang="ar-SA" sz="2000" kern="1200" dirty="0"/>
        </a:p>
      </dsp:txBody>
      <dsp:txXfrm>
        <a:off x="1721046" y="3350540"/>
        <a:ext cx="946818" cy="946818"/>
      </dsp:txXfrm>
    </dsp:sp>
    <dsp:sp modelId="{EFD9B9CF-F575-43B5-BD99-2A9343E5D742}">
      <dsp:nvSpPr>
        <dsp:cNvPr id="0" name=""/>
        <dsp:cNvSpPr/>
      </dsp:nvSpPr>
      <dsp:spPr>
        <a:xfrm rot="11880000">
          <a:off x="2188339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 rot="10800000">
        <a:off x="2379971" y="2134980"/>
        <a:ext cx="20171" cy="20171"/>
      </dsp:txXfrm>
    </dsp:sp>
    <dsp:sp modelId="{F578B3AF-53F6-4F2B-B8AF-3F069A1E0689}">
      <dsp:nvSpPr>
        <dsp:cNvPr id="0" name=""/>
        <dsp:cNvSpPr/>
      </dsp:nvSpPr>
      <dsp:spPr>
        <a:xfrm>
          <a:off x="891977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خدمات بيس</a:t>
          </a:r>
          <a:endParaRPr lang="ar-SA" sz="2000" kern="1200" dirty="0"/>
        </a:p>
      </dsp:txBody>
      <dsp:txXfrm>
        <a:off x="1088069" y="1402435"/>
        <a:ext cx="946818" cy="946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3">
            <a:extLst>
              <a:ext uri="{FF2B5EF4-FFF2-40B4-BE49-F238E27FC236}">
                <a16:creationId xmlns:a16="http://schemas.microsoft.com/office/drawing/2014/main" id="{A8AF368E-CB6A-D41F-6AF4-3FC59F4B7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09" y="0"/>
            <a:ext cx="9174009" cy="68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676109" y="512337"/>
            <a:ext cx="398462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ثالثاً</a:t>
            </a:r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استلام حوالات الامل اكسبرس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"/>
          <a:stretch/>
        </p:blipFill>
        <p:spPr bwMode="auto">
          <a:xfrm>
            <a:off x="527249" y="1287364"/>
            <a:ext cx="7991024" cy="480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0159" r="5298" b="8402"/>
          <a:stretch/>
        </p:blipFill>
        <p:spPr bwMode="auto">
          <a:xfrm>
            <a:off x="419759" y="2093318"/>
            <a:ext cx="7016590" cy="359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7335953" y="2454364"/>
            <a:ext cx="116580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ادخال رقم الحوالة 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191960" y="2640234"/>
            <a:ext cx="1526977" cy="4203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على زر بحث واستعلام 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191961" y="3141365"/>
            <a:ext cx="1523864" cy="2101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عرض بيانات المرسل 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201675" y="3642572"/>
            <a:ext cx="1514150" cy="4203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ادخال بيانات المستلم </a:t>
            </a: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5913747" y="6010692"/>
            <a:ext cx="1578264" cy="37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على زر  صرف الحوالة</a:t>
            </a:r>
          </a:p>
        </p:txBody>
      </p:sp>
      <p:cxnSp>
        <p:nvCxnSpPr>
          <p:cNvPr id="30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V="1">
            <a:off x="6804746" y="5316760"/>
            <a:ext cx="0" cy="693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H="1">
            <a:off x="6899262" y="2724472"/>
            <a:ext cx="4366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5" y="2850407"/>
            <a:ext cx="192056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4" y="3246452"/>
            <a:ext cx="8004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5" y="3852745"/>
            <a:ext cx="8004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V="1">
            <a:off x="3928054" y="5301549"/>
            <a:ext cx="0" cy="724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مستطيل 12">
            <a:extLst>
              <a:ext uri="{FF2B5EF4-FFF2-40B4-BE49-F238E27FC236}">
                <a16:creationId xmlns:a16="http://schemas.microsoft.com/office/drawing/2014/main" id="{84F3DFBF-9389-EE6A-03AE-445B7AE3AC83}"/>
              </a:ext>
            </a:extLst>
          </p:cNvPr>
          <p:cNvSpPr/>
          <p:nvPr/>
        </p:nvSpPr>
        <p:spPr>
          <a:xfrm>
            <a:off x="7436349" y="1928581"/>
            <a:ext cx="965015" cy="1516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رابط كسهم مستقيم 19">
            <a:extLst>
              <a:ext uri="{FF2B5EF4-FFF2-40B4-BE49-F238E27FC236}">
                <a16:creationId xmlns:a16="http://schemas.microsoft.com/office/drawing/2014/main" id="{6754D915-659D-5125-BEA7-485B6EE485DC}"/>
              </a:ext>
            </a:extLst>
          </p:cNvPr>
          <p:cNvCxnSpPr/>
          <p:nvPr/>
        </p:nvCxnSpPr>
        <p:spPr>
          <a:xfrm flipH="1">
            <a:off x="8291704" y="1602262"/>
            <a:ext cx="92804" cy="324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4884510" y="5665859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736013" y="3529591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715823" y="2922549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688582" y="2506271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7072324" y="2419643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6516714" y="5656816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3363739" y="6001272"/>
            <a:ext cx="1790660" cy="37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على زر  طباعة السند</a:t>
            </a:r>
          </a:p>
        </p:txBody>
      </p:sp>
    </p:spTree>
    <p:extLst>
      <p:ext uri="{BB962C8B-B14F-4D97-AF65-F5344CB8AC3E}">
        <p14:creationId xmlns:p14="http://schemas.microsoft.com/office/powerpoint/2010/main" val="40560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1613" y="481560"/>
            <a:ext cx="8803829" cy="6147840"/>
            <a:chOff x="91613" y="481560"/>
            <a:chExt cx="8803829" cy="614784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8"/>
            <a:stretch/>
          </p:blipFill>
          <p:spPr bwMode="auto">
            <a:xfrm>
              <a:off x="472267" y="1245801"/>
              <a:ext cx="8166932" cy="433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9708" r="5528" b="9170"/>
            <a:stretch/>
          </p:blipFill>
          <p:spPr bwMode="auto">
            <a:xfrm>
              <a:off x="278008" y="1941606"/>
              <a:ext cx="7522632" cy="385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674038" y="481560"/>
              <a:ext cx="4223468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رابعاً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تقرير حوالات الامل اكسبرس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7653022" y="1978915"/>
              <a:ext cx="1002327" cy="2132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 flipH="1">
              <a:off x="8484551" y="1675239"/>
              <a:ext cx="225264" cy="4341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168300" y="4300640"/>
              <a:ext cx="1828800" cy="411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تعرض جميع الحوالات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19857BE9-D457-2901-9BD1-242C8A3BEBFB}"/>
                </a:ext>
              </a:extLst>
            </p:cNvPr>
            <p:cNvSpPr/>
            <p:nvPr/>
          </p:nvSpPr>
          <p:spPr>
            <a:xfrm>
              <a:off x="91613" y="3429000"/>
              <a:ext cx="1860372" cy="385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 الضغط على زر عرض  البيانات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35578" y="2247191"/>
              <a:ext cx="2232815" cy="508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نو ع التقرير حوالات صادرة او حوالات مصروفة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526198" y="2011893"/>
              <a:ext cx="1173377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المستخدم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800639" y="3043557"/>
              <a:ext cx="1087265" cy="535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من التاريخ الى التاريخ</a:t>
              </a: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944629" y="2295681"/>
              <a:ext cx="0" cy="352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3811198" y="2501585"/>
              <a:ext cx="0" cy="4934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1997100" y="4506306"/>
              <a:ext cx="70969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1911" y="3299032"/>
              <a:ext cx="7987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966473" y="34729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509006" y="2901915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687416" y="189232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737499" y="205389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368957" y="5766519"/>
              <a:ext cx="1450265" cy="61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زر تصدير اكسل لتقرير 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2407499" y="5879004"/>
              <a:ext cx="1841105" cy="7503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الحوالات والضغط على زر مزامنة الى نظام الصراف</a:t>
              </a:r>
            </a:p>
          </p:txBody>
        </p:sp>
        <p:sp>
          <p:nvSpPr>
            <p:cNvPr id="42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7903108" y="5068320"/>
              <a:ext cx="992334" cy="625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زر طباعة السند</a:t>
              </a:r>
            </a:p>
          </p:txBody>
        </p:sp>
        <p:cxnSp>
          <p:nvCxnSpPr>
            <p:cNvPr id="4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1676" y="5537215"/>
              <a:ext cx="46269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800" y="5549219"/>
              <a:ext cx="0" cy="1893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220" name="Left Brace 9219"/>
            <p:cNvSpPr/>
            <p:nvPr/>
          </p:nvSpPr>
          <p:spPr>
            <a:xfrm rot="5400000" flipH="1">
              <a:off x="2775439" y="5420901"/>
              <a:ext cx="312599" cy="545228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2371093" y="56325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229913" y="1821485"/>
              <a:ext cx="1450606" cy="563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نو ع الحوالات محليةاو حوالات خارجية</a:t>
              </a:r>
            </a:p>
          </p:txBody>
        </p:sp>
        <p:cxnSp>
          <p:nvCxnSpPr>
            <p:cNvPr id="6" name="Straight Connector 5"/>
            <p:cNvCxnSpPr>
              <a:stCxn id="15" idx="3"/>
            </p:cNvCxnSpPr>
            <p:nvPr/>
          </p:nvCxnSpPr>
          <p:spPr>
            <a:xfrm flipV="1">
              <a:off x="3068393" y="2501585"/>
              <a:ext cx="742805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3955216" y="2384884"/>
              <a:ext cx="29752" cy="2449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2802637" y="194160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Elbow Connector 7"/>
            <p:cNvCxnSpPr/>
            <p:nvPr/>
          </p:nvCxnSpPr>
          <p:spPr>
            <a:xfrm flipV="1">
              <a:off x="1654255" y="3196254"/>
              <a:ext cx="503037" cy="2055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25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725" y="464730"/>
            <a:ext cx="8181476" cy="5097870"/>
            <a:chOff x="431725" y="464730"/>
            <a:chExt cx="8181476" cy="509787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0"/>
            <a:stretch/>
          </p:blipFill>
          <p:spPr bwMode="auto">
            <a:xfrm>
              <a:off x="431725" y="1194119"/>
              <a:ext cx="8181476" cy="4368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مجموعة 8">
              <a:extLst>
                <a:ext uri="{FF2B5EF4-FFF2-40B4-BE49-F238E27FC236}">
                  <a16:creationId xmlns:a16="http://schemas.microsoft.com/office/drawing/2014/main" id="{0152BBA8-2E54-4D1F-62A1-23E1B92D84B8}"/>
                </a:ext>
              </a:extLst>
            </p:cNvPr>
            <p:cNvGrpSpPr/>
            <p:nvPr/>
          </p:nvGrpSpPr>
          <p:grpSpPr>
            <a:xfrm>
              <a:off x="7149732" y="627026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6" name="سهم: بشكل رتبة عسكرية 9">
                <a:extLst>
                  <a:ext uri="{FF2B5EF4-FFF2-40B4-BE49-F238E27FC236}">
                    <a16:creationId xmlns:a16="http://schemas.microsoft.com/office/drawing/2014/main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سهم: بشكل رتبة عسكرية 10">
                <a:extLst>
                  <a:ext uri="{FF2B5EF4-FFF2-40B4-BE49-F238E27FC236}">
                    <a16:creationId xmlns:a16="http://schemas.microsoft.com/office/drawing/2014/main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سهم: بشكل رتبة عسكرية 11">
                <a:extLst>
                  <a:ext uri="{FF2B5EF4-FFF2-40B4-BE49-F238E27FC236}">
                    <a16:creationId xmlns:a16="http://schemas.microsoft.com/office/drawing/2014/main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6989221" y="1268760"/>
              <a:ext cx="965015" cy="288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>
              <a:off x="7471730" y="987950"/>
              <a:ext cx="109990" cy="2061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الحوالات الخارجية  شفت</a:t>
              </a: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shift 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9" name="صورة 8">
              <a:extLst>
                <a:ext uri="{FF2B5EF4-FFF2-40B4-BE49-F238E27FC236}">
                  <a16:creationId xmlns:a16="http://schemas.microsoft.com/office/drawing/2014/main" id="{4F9D5C5B-0434-48C8-74E3-85667A38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957"/>
            <a:stretch/>
          </p:blipFill>
          <p:spPr>
            <a:xfrm>
              <a:off x="939355" y="1637295"/>
              <a:ext cx="7302132" cy="369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24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3" name="Group 7182"/>
          <p:cNvGrpSpPr/>
          <p:nvPr/>
        </p:nvGrpSpPr>
        <p:grpSpPr>
          <a:xfrm>
            <a:off x="-21163" y="372422"/>
            <a:ext cx="9163498" cy="6256977"/>
            <a:chOff x="-21163" y="372422"/>
            <a:chExt cx="9163498" cy="625697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80"/>
            <a:stretch/>
          </p:blipFill>
          <p:spPr bwMode="auto">
            <a:xfrm>
              <a:off x="173195" y="1037525"/>
              <a:ext cx="8607934" cy="5037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61003" r="6002" b="17293"/>
            <a:stretch/>
          </p:blipFill>
          <p:spPr bwMode="auto">
            <a:xfrm>
              <a:off x="305318" y="5306593"/>
              <a:ext cx="8275418" cy="11450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8" t="6813" r="5229" b="24514"/>
            <a:stretch/>
          </p:blipFill>
          <p:spPr bwMode="auto">
            <a:xfrm>
              <a:off x="247345" y="1743409"/>
              <a:ext cx="8391364" cy="363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109239" y="372422"/>
              <a:ext cx="6657406" cy="4616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</a:t>
              </a:r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ارسال حوالات خارجية ( ارسال حوالات شفت-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(shift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463746" y="1786588"/>
              <a:ext cx="1200190" cy="3828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نوع الخدمة 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35014" y="2785781"/>
              <a:ext cx="681481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100" b="1" dirty="0">
                  <a:solidFill>
                    <a:schemeClr val="tx1"/>
                  </a:solidFill>
                </a:rPr>
                <a:t>ادخال مبلغ الحوالة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7732" y="1526569"/>
              <a:ext cx="1307640" cy="5200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السهم لاخنيار مزود الخدمة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-9679" y="2469280"/>
              <a:ext cx="933159" cy="612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السهم لاخنيار الفرع</a:t>
              </a:r>
            </a:p>
          </p:txBody>
        </p:sp>
        <p:cxnSp>
          <p:nvCxnSpPr>
            <p:cNvPr id="2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6080" y="2723230"/>
              <a:ext cx="436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6666" y="4930490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00" y="4930490"/>
              <a:ext cx="50817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388" y="3082263"/>
              <a:ext cx="31905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46802" y="2993944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409539" y="6209758"/>
              <a:ext cx="1385758" cy="41964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زر ارسال الحوالة </a:t>
              </a:r>
            </a:p>
          </p:txBody>
        </p:sp>
        <p:cxnSp>
          <p:nvCxnSpPr>
            <p:cNvPr id="4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758" y="5830423"/>
              <a:ext cx="37090" cy="379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 rot="16200000">
              <a:off x="5900975" y="1832029"/>
              <a:ext cx="216024" cy="869197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86019" y="2249936"/>
              <a:ext cx="593710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المدينة</a:t>
              </a:r>
            </a:p>
          </p:txBody>
        </p:sp>
        <p:cxnSp>
          <p:nvCxnSpPr>
            <p:cNvPr id="5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29" y="2549515"/>
              <a:ext cx="319055" cy="1452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مستطيل 37">
              <a:extLst>
                <a:ext uri="{FF2B5EF4-FFF2-40B4-BE49-F238E27FC236}">
                  <a16:creationId xmlns:a16="http://schemas.microsoft.com/office/drawing/2014/main" id="{39E40213-C611-C757-99EA-DF47AEC23E44}"/>
                </a:ext>
              </a:extLst>
            </p:cNvPr>
            <p:cNvSpPr/>
            <p:nvPr/>
          </p:nvSpPr>
          <p:spPr>
            <a:xfrm>
              <a:off x="6797031" y="3621313"/>
              <a:ext cx="1225016" cy="22315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عملة الاستلام </a:t>
              </a:r>
            </a:p>
          </p:txBody>
        </p:sp>
        <p:sp>
          <p:nvSpPr>
            <p:cNvPr id="54" name="مستطيل 43">
              <a:extLst>
                <a:ext uri="{FF2B5EF4-FFF2-40B4-BE49-F238E27FC236}">
                  <a16:creationId xmlns:a16="http://schemas.microsoft.com/office/drawing/2014/main" id="{C9AB48CC-6384-924B-20E0-7B9D07B4BBCE}"/>
                </a:ext>
              </a:extLst>
            </p:cNvPr>
            <p:cNvSpPr/>
            <p:nvPr/>
          </p:nvSpPr>
          <p:spPr>
            <a:xfrm>
              <a:off x="3941583" y="3340108"/>
              <a:ext cx="645692" cy="30384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احتساب العملة</a:t>
              </a:r>
            </a:p>
          </p:txBody>
        </p:sp>
        <p:sp>
          <p:nvSpPr>
            <p:cNvPr id="55" name="مستطيل 45">
              <a:extLst>
                <a:ext uri="{FF2B5EF4-FFF2-40B4-BE49-F238E27FC236}">
                  <a16:creationId xmlns:a16="http://schemas.microsoft.com/office/drawing/2014/main" id="{2A516E7E-A87B-9211-8417-3697E00A9C79}"/>
                </a:ext>
              </a:extLst>
            </p:cNvPr>
            <p:cNvSpPr/>
            <p:nvPr/>
          </p:nvSpPr>
          <p:spPr>
            <a:xfrm>
              <a:off x="8059609" y="4157828"/>
              <a:ext cx="1021029" cy="35035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ادخل اسم المستلم </a:t>
              </a:r>
            </a:p>
          </p:txBody>
        </p:sp>
        <p:sp>
          <p:nvSpPr>
            <p:cNvPr id="56" name="مستطيل 47">
              <a:extLst>
                <a:ext uri="{FF2B5EF4-FFF2-40B4-BE49-F238E27FC236}">
                  <a16:creationId xmlns:a16="http://schemas.microsoft.com/office/drawing/2014/main" id="{27644D04-0DC2-093C-E222-06D90A85E6D9}"/>
                </a:ext>
              </a:extLst>
            </p:cNvPr>
            <p:cNvSpPr/>
            <p:nvPr/>
          </p:nvSpPr>
          <p:spPr>
            <a:xfrm>
              <a:off x="8094360" y="4547184"/>
              <a:ext cx="1021029" cy="23861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الجنسية </a:t>
              </a:r>
            </a:p>
          </p:txBody>
        </p:sp>
        <p:sp>
          <p:nvSpPr>
            <p:cNvPr id="57" name="مستطيل 50">
              <a:extLst>
                <a:ext uri="{FF2B5EF4-FFF2-40B4-BE49-F238E27FC236}">
                  <a16:creationId xmlns:a16="http://schemas.microsoft.com/office/drawing/2014/main" id="{CA2DE2C7-2990-CEEE-2B58-1ADDC8724F24}"/>
                </a:ext>
              </a:extLst>
            </p:cNvPr>
            <p:cNvSpPr/>
            <p:nvPr/>
          </p:nvSpPr>
          <p:spPr>
            <a:xfrm>
              <a:off x="8085546" y="4798440"/>
              <a:ext cx="1056789" cy="26568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العنوان </a:t>
              </a:r>
            </a:p>
          </p:txBody>
        </p:sp>
        <p:sp>
          <p:nvSpPr>
            <p:cNvPr id="58" name="مستطيل 51">
              <a:extLst>
                <a:ext uri="{FF2B5EF4-FFF2-40B4-BE49-F238E27FC236}">
                  <a16:creationId xmlns:a16="http://schemas.microsoft.com/office/drawing/2014/main" id="{73F73366-636D-979E-201E-5B64707A361F}"/>
                </a:ext>
              </a:extLst>
            </p:cNvPr>
            <p:cNvSpPr/>
            <p:nvPr/>
          </p:nvSpPr>
          <p:spPr>
            <a:xfrm>
              <a:off x="8031622" y="5100880"/>
              <a:ext cx="1077005" cy="2140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الوظيفة </a:t>
              </a:r>
            </a:p>
          </p:txBody>
        </p:sp>
        <p:sp>
          <p:nvSpPr>
            <p:cNvPr id="60" name="مستطيل 62">
              <a:extLst>
                <a:ext uri="{FF2B5EF4-FFF2-40B4-BE49-F238E27FC236}">
                  <a16:creationId xmlns:a16="http://schemas.microsoft.com/office/drawing/2014/main" id="{E98BA942-1D8C-F063-97E9-F57BC83EE015}"/>
                </a:ext>
              </a:extLst>
            </p:cNvPr>
            <p:cNvSpPr/>
            <p:nvPr/>
          </p:nvSpPr>
          <p:spPr>
            <a:xfrm>
              <a:off x="4013272" y="5387778"/>
              <a:ext cx="655178" cy="36700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كتابة العنوان </a:t>
              </a:r>
            </a:p>
          </p:txBody>
        </p:sp>
        <p:sp>
          <p:nvSpPr>
            <p:cNvPr id="61" name="مستطيل 64">
              <a:extLst>
                <a:ext uri="{FF2B5EF4-FFF2-40B4-BE49-F238E27FC236}">
                  <a16:creationId xmlns:a16="http://schemas.microsoft.com/office/drawing/2014/main" id="{BB55C7F0-62E4-3A39-0E77-B14118B30126}"/>
                </a:ext>
              </a:extLst>
            </p:cNvPr>
            <p:cNvSpPr/>
            <p:nvPr/>
          </p:nvSpPr>
          <p:spPr>
            <a:xfrm>
              <a:off x="2085927" y="5940077"/>
              <a:ext cx="1085277" cy="68932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تاريخ</a:t>
              </a:r>
              <a:r>
                <a:rPr kumimoji="0" lang="ar-SA" sz="1200" b="1" i="0" u="none" strike="noStrike" kern="1200" cap="none" spc="0" normalizeH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 </a:t>
              </a: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ومكان ومحل الميلاد</a:t>
              </a:r>
            </a:p>
          </p:txBody>
        </p:sp>
        <p:sp>
          <p:nvSpPr>
            <p:cNvPr id="62" name="مستطيل 68">
              <a:extLst>
                <a:ext uri="{FF2B5EF4-FFF2-40B4-BE49-F238E27FC236}">
                  <a16:creationId xmlns:a16="http://schemas.microsoft.com/office/drawing/2014/main" id="{C553782A-4D2E-F1E7-D9E6-942BBF5000EB}"/>
                </a:ext>
              </a:extLst>
            </p:cNvPr>
            <p:cNvSpPr/>
            <p:nvPr/>
          </p:nvSpPr>
          <p:spPr>
            <a:xfrm>
              <a:off x="1019652" y="5906834"/>
              <a:ext cx="896796" cy="3990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الوظيفة</a:t>
              </a:r>
            </a:p>
          </p:txBody>
        </p:sp>
        <p:sp>
          <p:nvSpPr>
            <p:cNvPr id="63" name="مستطيل 70">
              <a:extLst>
                <a:ext uri="{FF2B5EF4-FFF2-40B4-BE49-F238E27FC236}">
                  <a16:creationId xmlns:a16="http://schemas.microsoft.com/office/drawing/2014/main" id="{2CF7687E-2507-37C2-1183-9F030EE86871}"/>
                </a:ext>
              </a:extLst>
            </p:cNvPr>
            <p:cNvSpPr/>
            <p:nvPr/>
          </p:nvSpPr>
          <p:spPr>
            <a:xfrm>
              <a:off x="0" y="4726740"/>
              <a:ext cx="1017236" cy="67319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نوع الهوية ورقمها تاريخ الإصدار ومكان الاصدار</a:t>
              </a:r>
            </a:p>
          </p:txBody>
        </p:sp>
        <p:sp>
          <p:nvSpPr>
            <p:cNvPr id="64" name="مستطيل 75">
              <a:extLst>
                <a:ext uri="{FF2B5EF4-FFF2-40B4-BE49-F238E27FC236}">
                  <a16:creationId xmlns:a16="http://schemas.microsoft.com/office/drawing/2014/main" id="{10535F53-37BC-1D9C-AEFD-17B44AC354A3}"/>
                </a:ext>
              </a:extLst>
            </p:cNvPr>
            <p:cNvSpPr/>
            <p:nvPr/>
          </p:nvSpPr>
          <p:spPr>
            <a:xfrm>
              <a:off x="23831" y="4338578"/>
              <a:ext cx="974389" cy="3279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رقم الجوال</a:t>
              </a:r>
            </a:p>
          </p:txBody>
        </p:sp>
        <p:sp>
          <p:nvSpPr>
            <p:cNvPr id="65" name="مستطيل 80">
              <a:extLst>
                <a:ext uri="{FF2B5EF4-FFF2-40B4-BE49-F238E27FC236}">
                  <a16:creationId xmlns:a16="http://schemas.microsoft.com/office/drawing/2014/main" id="{79ED04E5-E73C-F148-6FC1-3B8FB88BA7D4}"/>
                </a:ext>
              </a:extLst>
            </p:cNvPr>
            <p:cNvSpPr/>
            <p:nvPr/>
          </p:nvSpPr>
          <p:spPr>
            <a:xfrm>
              <a:off x="3992024" y="4390815"/>
              <a:ext cx="697674" cy="377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الجنسية </a:t>
              </a:r>
            </a:p>
          </p:txBody>
        </p:sp>
        <p:sp>
          <p:nvSpPr>
            <p:cNvPr id="66" name="مستطيل 83">
              <a:extLst>
                <a:ext uri="{FF2B5EF4-FFF2-40B4-BE49-F238E27FC236}">
                  <a16:creationId xmlns:a16="http://schemas.microsoft.com/office/drawing/2014/main" id="{13587BAD-6031-7199-72F9-411728A3E540}"/>
                </a:ext>
              </a:extLst>
            </p:cNvPr>
            <p:cNvSpPr/>
            <p:nvPr/>
          </p:nvSpPr>
          <p:spPr>
            <a:xfrm>
              <a:off x="3979030" y="4004290"/>
              <a:ext cx="1243374" cy="33101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نوع  الجنس </a:t>
              </a:r>
            </a:p>
          </p:txBody>
        </p:sp>
        <p:sp>
          <p:nvSpPr>
            <p:cNvPr id="67" name="مستطيل 87">
              <a:extLst>
                <a:ext uri="{FF2B5EF4-FFF2-40B4-BE49-F238E27FC236}">
                  <a16:creationId xmlns:a16="http://schemas.microsoft.com/office/drawing/2014/main" id="{952A31D1-4E20-F959-3197-4619350150F4}"/>
                </a:ext>
              </a:extLst>
            </p:cNvPr>
            <p:cNvSpPr/>
            <p:nvPr/>
          </p:nvSpPr>
          <p:spPr>
            <a:xfrm>
              <a:off x="12370" y="3964298"/>
              <a:ext cx="974390" cy="33101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كتابة الاسم </a:t>
              </a:r>
            </a:p>
          </p:txBody>
        </p:sp>
        <p:sp>
          <p:nvSpPr>
            <p:cNvPr id="68" name="مستطيل 97">
              <a:extLst>
                <a:ext uri="{FF2B5EF4-FFF2-40B4-BE49-F238E27FC236}">
                  <a16:creationId xmlns:a16="http://schemas.microsoft.com/office/drawing/2014/main" id="{7F6BA3E4-068F-602C-E54A-119E127AF69E}"/>
                </a:ext>
              </a:extLst>
            </p:cNvPr>
            <p:cNvSpPr/>
            <p:nvPr/>
          </p:nvSpPr>
          <p:spPr>
            <a:xfrm>
              <a:off x="8152984" y="3366867"/>
              <a:ext cx="798095" cy="41654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يتم جلب العمولة </a:t>
              </a:r>
            </a:p>
          </p:txBody>
        </p:sp>
        <p:sp>
          <p:nvSpPr>
            <p:cNvPr id="69" name="مستطيل 108">
              <a:extLst>
                <a:ext uri="{FF2B5EF4-FFF2-40B4-BE49-F238E27FC236}">
                  <a16:creationId xmlns:a16="http://schemas.microsoft.com/office/drawing/2014/main" id="{7692DFEA-901E-A643-2A72-8287D7EEBC62}"/>
                </a:ext>
              </a:extLst>
            </p:cNvPr>
            <p:cNvSpPr/>
            <p:nvPr/>
          </p:nvSpPr>
          <p:spPr>
            <a:xfrm>
              <a:off x="-21163" y="3178865"/>
              <a:ext cx="930426" cy="48522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الغرض من التحويل </a:t>
              </a:r>
            </a:p>
          </p:txBody>
        </p:sp>
        <p:sp>
          <p:nvSpPr>
            <p:cNvPr id="71" name="مستطيل 12">
              <a:extLst>
                <a:ext uri="{FF2B5EF4-FFF2-40B4-BE49-F238E27FC236}">
                  <a16:creationId xmlns:a16="http://schemas.microsoft.com/office/drawing/2014/main" id="{7CE11A22-175A-8099-ED40-69987A791700}"/>
                </a:ext>
              </a:extLst>
            </p:cNvPr>
            <p:cNvSpPr/>
            <p:nvPr/>
          </p:nvSpPr>
          <p:spPr>
            <a:xfrm>
              <a:off x="4006362" y="4836713"/>
              <a:ext cx="647233" cy="3737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رقم الجوال </a:t>
              </a:r>
            </a:p>
          </p:txBody>
        </p:sp>
        <p:cxnSp>
          <p:nvCxnSpPr>
            <p:cNvPr id="7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6977" y="4458148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3989" y="4726738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0774" y="3421478"/>
              <a:ext cx="0" cy="2501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1204" y="3538037"/>
              <a:ext cx="8078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2439" y="4129807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760" y="4207552"/>
              <a:ext cx="279229" cy="158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811" y="4566278"/>
              <a:ext cx="309603" cy="131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414" y="5422695"/>
              <a:ext cx="0" cy="45640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281396" y="4158362"/>
              <a:ext cx="4205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6" y="4671328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5154" y="5210471"/>
              <a:ext cx="175258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69925" y="3365327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7" y="5422695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677604" y="1898595"/>
              <a:ext cx="288032" cy="2600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638709" y="2249936"/>
              <a:ext cx="234452" cy="235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560388" y="2165315"/>
              <a:ext cx="238396" cy="2093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356656" y="2741657"/>
              <a:ext cx="246145" cy="2545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3675346" y="3226674"/>
              <a:ext cx="250585" cy="2812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37397" y="3232869"/>
              <a:ext cx="227364" cy="2688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89101" y="2143563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468050" y="178658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20903" y="3771606"/>
              <a:ext cx="228976" cy="2887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49535" y="3629897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395540" y="5778236"/>
              <a:ext cx="524313" cy="3940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1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123742" y="2497538"/>
              <a:ext cx="803334" cy="74277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السهم لاختياردولة المستلم </a:t>
              </a:r>
            </a:p>
          </p:txBody>
        </p:sp>
        <p:cxnSp>
          <p:nvCxnSpPr>
            <p:cNvPr id="7" name="Elbow Connector 6"/>
            <p:cNvCxnSpPr/>
            <p:nvPr/>
          </p:nvCxnSpPr>
          <p:spPr>
            <a:xfrm rot="10800000">
              <a:off x="7604221" y="3058445"/>
              <a:ext cx="726964" cy="49627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69" name="Elbow Connector 7168"/>
            <p:cNvCxnSpPr/>
            <p:nvPr/>
          </p:nvCxnSpPr>
          <p:spPr>
            <a:xfrm flipV="1">
              <a:off x="4653595" y="4639448"/>
              <a:ext cx="252736" cy="409211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3" name="Elbow Connector 7172"/>
            <p:cNvCxnSpPr/>
            <p:nvPr/>
          </p:nvCxnSpPr>
          <p:spPr>
            <a:xfrm rot="16200000" flipH="1">
              <a:off x="986300" y="2184343"/>
              <a:ext cx="745198" cy="33257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Right Brace 94"/>
            <p:cNvSpPr/>
            <p:nvPr/>
          </p:nvSpPr>
          <p:spPr>
            <a:xfrm rot="16200000" flipH="1">
              <a:off x="2001375" y="5381318"/>
              <a:ext cx="300402" cy="843454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962445" y="132276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H="1">
              <a:off x="6145410" y="94472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27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328" y="365390"/>
            <a:ext cx="8986060" cy="5920982"/>
            <a:chOff x="150328" y="365390"/>
            <a:chExt cx="8986060" cy="592098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7"/>
            <a:stretch/>
          </p:blipFill>
          <p:spPr bwMode="auto">
            <a:xfrm>
              <a:off x="150328" y="1219366"/>
              <a:ext cx="8531586" cy="47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5" t="13310" r="15634" b="17538"/>
            <a:stretch/>
          </p:blipFill>
          <p:spPr bwMode="auto">
            <a:xfrm>
              <a:off x="344459" y="1844824"/>
              <a:ext cx="8352445" cy="4039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632257" y="2119920"/>
              <a:ext cx="1498959" cy="724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الحوالة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رقم الحوالة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المبلغ 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11872" y="2295996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زر بحث واستعلام</a:t>
              </a:r>
            </a:p>
          </p:txBody>
        </p:sp>
        <p:cxnSp>
          <p:nvCxnSpPr>
            <p:cNvPr id="1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599395" y="2497057"/>
              <a:ext cx="5468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112495" y="3724982"/>
              <a:ext cx="1023893" cy="15328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اسم المستلم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الجنسية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نوع البطاقة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رقم البطاقة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مكان الاصدار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65318" y="3308232"/>
              <a:ext cx="976219" cy="2156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ارقام التلفون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مكان الميلاد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تاريخ اصدار وانتهاء البطاقة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الوظيفة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العنوان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ملاحظة الصرف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547146" y="5884250"/>
              <a:ext cx="1565349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زر صرف الحوالة</a:t>
              </a:r>
            </a:p>
          </p:txBody>
        </p: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H="1" flipV="1">
              <a:off x="7329820" y="5595249"/>
              <a:ext cx="1" cy="2890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>
              <a:off x="7779945" y="3724984"/>
              <a:ext cx="256400" cy="1224414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7385412" y="2154340"/>
              <a:ext cx="246845" cy="656023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6" name="Left Brace 5"/>
            <p:cNvSpPr/>
            <p:nvPr/>
          </p:nvSpPr>
          <p:spPr>
            <a:xfrm>
              <a:off x="1229955" y="3742512"/>
              <a:ext cx="498015" cy="1288192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385412" y="184482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606489" y="217390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141537" y="399976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955486" y="3487610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455726" y="557817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606489" y="365390"/>
              <a:ext cx="5849237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ثانياً</a:t>
              </a:r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استلام حوالات خارجية ( استلام حوالات شفت-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(shift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76800" y="163468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6059765" y="125664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71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6681" y="464730"/>
            <a:ext cx="8641171" cy="5439629"/>
            <a:chOff x="156681" y="464730"/>
            <a:chExt cx="8641171" cy="5439629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13"/>
            <a:stretch/>
          </p:blipFill>
          <p:spPr bwMode="auto">
            <a:xfrm>
              <a:off x="156681" y="1275049"/>
              <a:ext cx="8641171" cy="462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عنوان 1">
              <a:extLst>
                <a:ext uri="{FF2B5EF4-FFF2-40B4-BE49-F238E27FC236}">
                  <a16:creationId xmlns:a16="http://schemas.microsoft.com/office/drawing/2014/main" id="{61CB1D3F-1889-9775-EC12-F391195A356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الحوالات الخارجية  العلاونة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5669652F-0985-0EFE-023E-143E61CE684F}"/>
                </a:ext>
              </a:extLst>
            </p:cNvPr>
            <p:cNvSpPr/>
            <p:nvPr/>
          </p:nvSpPr>
          <p:spPr>
            <a:xfrm>
              <a:off x="7088861" y="1452528"/>
              <a:ext cx="835940" cy="1574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رابط كسهم مستقيم 19">
              <a:extLst>
                <a:ext uri="{FF2B5EF4-FFF2-40B4-BE49-F238E27FC236}">
                  <a16:creationId xmlns:a16="http://schemas.microsoft.com/office/drawing/2014/main" id="{DFF1E271-D375-5109-F100-2DB6512EAA44}"/>
                </a:ext>
              </a:extLst>
            </p:cNvPr>
            <p:cNvCxnSpPr/>
            <p:nvPr/>
          </p:nvCxnSpPr>
          <p:spPr>
            <a:xfrm>
              <a:off x="7446180" y="1131499"/>
              <a:ext cx="159727" cy="2870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637"/>
            <a:stretch/>
          </p:blipFill>
          <p:spPr bwMode="auto">
            <a:xfrm>
              <a:off x="533400" y="1836929"/>
              <a:ext cx="7908431" cy="3505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057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71177" y="464730"/>
            <a:ext cx="9091433" cy="6010342"/>
            <a:chOff x="71177" y="464730"/>
            <a:chExt cx="9091433" cy="6010342"/>
          </a:xfrm>
        </p:grpSpPr>
        <p:pic>
          <p:nvPicPr>
            <p:cNvPr id="4" name="صورة 11">
              <a:extLst>
                <a:ext uri="{FF2B5EF4-FFF2-40B4-BE49-F238E27FC236}">
                  <a16:creationId xmlns:a16="http://schemas.microsoft.com/office/drawing/2014/main" id="{34E8F739-4F5E-EC0E-6A72-7DB121C50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83"/>
            <a:stretch/>
          </p:blipFill>
          <p:spPr>
            <a:xfrm>
              <a:off x="71177" y="1097948"/>
              <a:ext cx="8981554" cy="5150452"/>
            </a:xfrm>
            <a:prstGeom prst="rect">
              <a:avLst/>
            </a:prstGeom>
          </p:spPr>
        </p:pic>
        <p:grpSp>
          <p:nvGrpSpPr>
            <p:cNvPr id="2079" name="Group 2078"/>
            <p:cNvGrpSpPr/>
            <p:nvPr/>
          </p:nvGrpSpPr>
          <p:grpSpPr>
            <a:xfrm>
              <a:off x="639761" y="1796283"/>
              <a:ext cx="8107788" cy="4465922"/>
              <a:chOff x="639761" y="1796283"/>
              <a:chExt cx="8107788" cy="4465922"/>
            </a:xfrm>
          </p:grpSpPr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5" t="67171" r="5528" b="14397"/>
              <a:stretch/>
            </p:blipFill>
            <p:spPr bwMode="auto">
              <a:xfrm>
                <a:off x="639761" y="5348685"/>
                <a:ext cx="8107787" cy="913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5" t="6353" r="5412" b="24089"/>
              <a:stretch/>
            </p:blipFill>
            <p:spPr bwMode="auto">
              <a:xfrm>
                <a:off x="639762" y="1796283"/>
                <a:ext cx="8107787" cy="359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DE4708B9-21E4-3E26-0830-ED96BDD81750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ارسال حوالات العلاونة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934542" y="6058777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 زر ارسال</a:t>
              </a: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0" y="2648610"/>
              <a:ext cx="1165741" cy="2634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مزود الخدمة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89152" y="3466488"/>
              <a:ext cx="989234" cy="36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حددعملة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الاستلام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69262" y="3543528"/>
              <a:ext cx="856622" cy="201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مبلغ الاستلام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79308" y="3222236"/>
              <a:ext cx="856622" cy="233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مبلغ الحوالة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3801" y="2842226"/>
              <a:ext cx="856620" cy="313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المدينة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2628" y="3095497"/>
              <a:ext cx="980103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100" b="1" dirty="0">
                  <a:solidFill>
                    <a:schemeClr val="tx1"/>
                  </a:solidFill>
                </a:rPr>
                <a:t>حدد عملةالارسال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2628" y="2663193"/>
              <a:ext cx="999744" cy="358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دولة الاستلام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326039" y="1796283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الخدمة -تسليم نقد -ايداع الى حساب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0" y="2969494"/>
              <a:ext cx="1165741" cy="260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الفرع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1" y="3271439"/>
              <a:ext cx="1165740" cy="200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الغرض من التحويل 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1" y="3555057"/>
              <a:ext cx="1180841" cy="287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احتساب 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187464" y="5880376"/>
              <a:ext cx="985961" cy="381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عنوان المرسل</a:t>
              </a: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077442" y="4846432"/>
              <a:ext cx="838200" cy="246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الجنسية</a:t>
              </a: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557745" y="4082544"/>
              <a:ext cx="1349475" cy="366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بيانات (المستلم-المرسل)</a:t>
              </a: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3914" y="5036540"/>
              <a:ext cx="839757" cy="1893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الجنسبة</a:t>
              </a: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8310" y="4225910"/>
              <a:ext cx="989236" cy="705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المستلم  بالغة العربية والانجليزية</a:t>
              </a: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92251" y="4946292"/>
              <a:ext cx="1137441" cy="279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الجوال</a:t>
              </a: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391017" y="5478425"/>
              <a:ext cx="1356531" cy="2392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صلة القرابة</a:t>
              </a: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056351" y="5520330"/>
              <a:ext cx="1084708" cy="231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الجوال</a:t>
              </a: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2232" y="4182199"/>
              <a:ext cx="1187210" cy="6512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المرسل بالغة العربية والانجليزية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984206" y="5474786"/>
              <a:ext cx="945630" cy="259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العنوان</a:t>
              </a: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92252" y="5311056"/>
              <a:ext cx="1137441" cy="467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الهوية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الهوية</a:t>
              </a: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8898" y="5717716"/>
              <a:ext cx="1137441" cy="400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تاريخ ومكان الميلاد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16200000">
              <a:off x="5975227" y="1919074"/>
              <a:ext cx="240301" cy="798963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614955" y="2904153"/>
              <a:ext cx="319055" cy="161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654" y="4265597"/>
              <a:ext cx="3037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5907220" y="4251085"/>
              <a:ext cx="298262" cy="145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2766831"/>
              <a:ext cx="3190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6000" y="3549293"/>
              <a:ext cx="5131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0894" y="3111262"/>
              <a:ext cx="40316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576" y="2842226"/>
              <a:ext cx="2301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394341" y="3099557"/>
              <a:ext cx="286104" cy="117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3371776"/>
              <a:ext cx="402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75" y="5056129"/>
              <a:ext cx="3489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5" name="Elbow Connector 2054"/>
            <p:cNvCxnSpPr>
              <a:stCxn id="10" idx="3"/>
            </p:cNvCxnSpPr>
            <p:nvPr/>
          </p:nvCxnSpPr>
          <p:spPr>
            <a:xfrm flipV="1">
              <a:off x="4735930" y="3095497"/>
              <a:ext cx="496552" cy="24333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8" name="Elbow Connector 2057"/>
            <p:cNvCxnSpPr>
              <a:stCxn id="9" idx="3"/>
            </p:cNvCxnSpPr>
            <p:nvPr/>
          </p:nvCxnSpPr>
          <p:spPr>
            <a:xfrm flipV="1">
              <a:off x="4725884" y="3472113"/>
              <a:ext cx="379516" cy="171946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442" y="3744589"/>
              <a:ext cx="12575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375" y="5208529"/>
              <a:ext cx="3489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912" y="5056907"/>
              <a:ext cx="0" cy="4634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338" y="5168835"/>
              <a:ext cx="0" cy="3059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902" y="5225930"/>
              <a:ext cx="0" cy="2488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9152" y="5873986"/>
              <a:ext cx="0" cy="3000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69" name="Right Brace 2068"/>
            <p:cNvSpPr/>
            <p:nvPr/>
          </p:nvSpPr>
          <p:spPr>
            <a:xfrm>
              <a:off x="7832576" y="4562114"/>
              <a:ext cx="215734" cy="24603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071" name="Left Brace 2070"/>
            <p:cNvSpPr/>
            <p:nvPr/>
          </p:nvSpPr>
          <p:spPr>
            <a:xfrm>
              <a:off x="1562671" y="4540337"/>
              <a:ext cx="201279" cy="29314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48" y="5036077"/>
              <a:ext cx="366372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342" y="5033104"/>
              <a:ext cx="299405" cy="230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5594715"/>
              <a:ext cx="0" cy="2872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362201" y="5881955"/>
              <a:ext cx="914400" cy="400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الوظيفة</a:t>
              </a:r>
            </a:p>
          </p:txBody>
        </p:sp>
        <p:cxnSp>
          <p:nvCxnSpPr>
            <p:cNvPr id="9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7236" y="5607956"/>
              <a:ext cx="0" cy="266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/>
            <p:nvPr/>
          </p:nvCxnSpPr>
          <p:spPr>
            <a:xfrm rot="16200000" flipV="1">
              <a:off x="3867998" y="5423602"/>
              <a:ext cx="330250" cy="25797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>
              <a:stCxn id="31" idx="3"/>
            </p:cNvCxnSpPr>
            <p:nvPr/>
          </p:nvCxnSpPr>
          <p:spPr>
            <a:xfrm flipV="1">
              <a:off x="1329693" y="5225930"/>
              <a:ext cx="1337307" cy="31906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0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6713562" y="2096520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1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824446" y="260233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924186" y="299479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824446" y="355505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569535" y="26723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718897" y="3143675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672190" y="343814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315505" y="24808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361390" y="290131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242071" y="3357666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664731" y="3867310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394341" y="4062878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166852" y="6044604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167338" y="1586145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 flipH="1">
              <a:off x="6350843" y="1174675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79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212249" y="464730"/>
            <a:ext cx="8769658" cy="5707468"/>
            <a:chOff x="212249" y="464730"/>
            <a:chExt cx="8769658" cy="570746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20"/>
            <a:stretch/>
          </p:blipFill>
          <p:spPr bwMode="auto">
            <a:xfrm>
              <a:off x="596731" y="1229435"/>
              <a:ext cx="8176263" cy="494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6149" r="5072" b="11496"/>
            <a:stretch/>
          </p:blipFill>
          <p:spPr bwMode="auto">
            <a:xfrm>
              <a:off x="961710" y="2076544"/>
              <a:ext cx="7257421" cy="3719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961E7748-01F1-A54E-A348-D63F45FC7A55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استقبال حوالات العلاونة 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268090" y="2250274"/>
              <a:ext cx="1079927" cy="277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الحوالة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892722" y="2250274"/>
              <a:ext cx="1006523" cy="50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 </a:t>
              </a:r>
              <a:r>
                <a:rPr lang="ar-SA" sz="1200" b="1" dirty="0">
                  <a:solidFill>
                    <a:schemeClr val="tx1"/>
                  </a:solidFill>
                </a:rPr>
                <a:t>زر</a:t>
              </a:r>
              <a:r>
                <a:rPr lang="en-US" sz="1200" b="1" dirty="0">
                  <a:solidFill>
                    <a:schemeClr val="tx1"/>
                  </a:solidFill>
                </a:rPr>
                <a:t> </a:t>
              </a:r>
              <a:r>
                <a:rPr lang="ar-SA" sz="1200" b="1" dirty="0">
                  <a:solidFill>
                    <a:schemeClr val="tx1"/>
                  </a:solidFill>
                </a:rPr>
                <a:t>الضغط على بحث واستعلام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3069" y="3814647"/>
              <a:ext cx="888008" cy="311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الهوية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574328" y="5595076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زر  صرف الحوالة 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12249" y="3194243"/>
              <a:ext cx="998276" cy="82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سيتم عرض بيانات الحوالة 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11387" y="4161190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 ادخال تاريخ الميلاد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752600" y="3929414"/>
              <a:ext cx="1116608" cy="39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مكان الميلاد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9232" y="4167469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الهوية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3069" y="4800600"/>
              <a:ext cx="938838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العنوان</a:t>
              </a: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6808052" y="2518962"/>
              <a:ext cx="0" cy="3524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432125" y="2756135"/>
              <a:ext cx="2573" cy="247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0" idx="3"/>
            </p:cNvCxnSpPr>
            <p:nvPr/>
          </p:nvCxnSpPr>
          <p:spPr>
            <a:xfrm flipV="1">
              <a:off x="6961851" y="5334001"/>
              <a:ext cx="386166" cy="462136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>
              <a:off x="2857583" y="4085274"/>
              <a:ext cx="1721213" cy="4109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flipV="1">
              <a:off x="1599395" y="4250977"/>
              <a:ext cx="1982005" cy="7165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749" y="4014042"/>
              <a:ext cx="9633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5675" y="4276755"/>
              <a:ext cx="1017394" cy="100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Left Brace 42"/>
            <p:cNvSpPr/>
            <p:nvPr/>
          </p:nvSpPr>
          <p:spPr>
            <a:xfrm>
              <a:off x="1315505" y="3317118"/>
              <a:ext cx="286305" cy="55228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6" name="Elbow Connector 45"/>
            <p:cNvCxnSpPr>
              <a:stCxn id="15" idx="1"/>
            </p:cNvCxnSpPr>
            <p:nvPr/>
          </p:nvCxnSpPr>
          <p:spPr>
            <a:xfrm rot="10800000">
              <a:off x="6961851" y="4628779"/>
              <a:ext cx="1081218" cy="37288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6548810" y="25752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2598341" y="425097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3718189" y="388648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781976" y="404752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594742" y="379249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210525" y="30904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5143108" y="274431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590490" y="476177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012771" y="547513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199492" y="1861243"/>
              <a:ext cx="1182965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>
              <a:off x="6268090" y="1482478"/>
              <a:ext cx="368143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76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"/>
          <a:stretch/>
        </p:blipFill>
        <p:spPr bwMode="auto">
          <a:xfrm>
            <a:off x="271911" y="1052736"/>
            <a:ext cx="8538448" cy="526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80242" y="1214754"/>
            <a:ext cx="1326981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963207" y="836712"/>
            <a:ext cx="144016" cy="3780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مجموعة 4">
            <a:extLst>
              <a:ext uri="{FF2B5EF4-FFF2-40B4-BE49-F238E27FC236}">
                <a16:creationId xmlns:a16="http://schemas.microsoft.com/office/drawing/2014/main" id="{B281010D-32F5-3EB8-536D-13045DF9D671}"/>
              </a:ext>
            </a:extLst>
          </p:cNvPr>
          <p:cNvGrpSpPr/>
          <p:nvPr/>
        </p:nvGrpSpPr>
        <p:grpSpPr>
          <a:xfrm>
            <a:off x="7579293" y="418263"/>
            <a:ext cx="541979" cy="269427"/>
            <a:chOff x="7097501" y="1262471"/>
            <a:chExt cx="354819" cy="222313"/>
          </a:xfrm>
          <a:noFill/>
        </p:grpSpPr>
        <p:sp>
          <p:nvSpPr>
            <p:cNvPr id="11" name="سهم: بشكل رتبة عسكرية 5">
              <a:extLst>
                <a:ext uri="{FF2B5EF4-FFF2-40B4-BE49-F238E27FC236}">
                  <a16:creationId xmlns:a16="http://schemas.microsoft.com/office/drawing/2014/main" id="{89687C99-B2E1-327A-BC2E-E29A586121E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6">
              <a:extLst>
                <a:ext uri="{FF2B5EF4-FFF2-40B4-BE49-F238E27FC236}">
                  <a16:creationId xmlns:a16="http://schemas.microsoft.com/office/drawing/2014/main" id="{1C4B9CA4-A0C9-104A-4978-E5CBF1727187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سهم: بشكل رتبة عسكرية 7">
              <a:extLst>
                <a:ext uri="{FF2B5EF4-FFF2-40B4-BE49-F238E27FC236}">
                  <a16:creationId xmlns:a16="http://schemas.microsoft.com/office/drawing/2014/main" id="{A2252BA6-5740-EB4C-3182-1E0D985591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39752" y="318332"/>
            <a:ext cx="49428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حوالات المشاريع والتحويلات الاجتماعية </a:t>
            </a:r>
            <a:endParaRPr lang="ar-YE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71912" y="1593054"/>
            <a:ext cx="8538448" cy="472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093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23757" y="256361"/>
            <a:ext cx="540347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اولاً: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A44C657A-98CD-13AC-4438-A15A8CC81DFE}"/>
              </a:ext>
            </a:extLst>
          </p:cNvPr>
          <p:cNvGrpSpPr/>
          <p:nvPr/>
        </p:nvGrpSpPr>
        <p:grpSpPr>
          <a:xfrm>
            <a:off x="107505" y="764704"/>
            <a:ext cx="8934897" cy="5898557"/>
            <a:chOff x="107503" y="714910"/>
            <a:chExt cx="8934897" cy="5898556"/>
          </a:xfrm>
        </p:grpSpPr>
        <p:pic>
          <p:nvPicPr>
            <p:cNvPr id="4" name="صورة 3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5000"/>
            <a:stretch/>
          </p:blipFill>
          <p:spPr>
            <a:xfrm>
              <a:off x="107503" y="1340768"/>
              <a:ext cx="8934897" cy="4824536"/>
            </a:xfrm>
            <a:prstGeom prst="rect">
              <a:avLst/>
            </a:prstGeom>
            <a:ln>
              <a:solidFill>
                <a:srgbClr val="54002A"/>
              </a:solidFill>
            </a:ln>
          </p:spPr>
        </p:pic>
        <p:grpSp>
          <p:nvGrpSpPr>
            <p:cNvPr id="45" name="مجموعة 44">
              <a:extLst>
                <a:ext uri="{FF2B5EF4-FFF2-40B4-BE49-F238E27FC236}">
                  <a16:creationId xmlns:a16="http://schemas.microsoft.com/office/drawing/2014/main" id="{6604695B-48AB-5A27-09DB-24F90EA6FDE1}"/>
                </a:ext>
              </a:extLst>
            </p:cNvPr>
            <p:cNvGrpSpPr/>
            <p:nvPr/>
          </p:nvGrpSpPr>
          <p:grpSpPr>
            <a:xfrm>
              <a:off x="1916963" y="4400238"/>
              <a:ext cx="3015077" cy="1044986"/>
              <a:chOff x="1916963" y="4400238"/>
              <a:chExt cx="3015077" cy="1044986"/>
            </a:xfrm>
          </p:grpSpPr>
          <p:grpSp>
            <p:nvGrpSpPr>
              <p:cNvPr id="29" name="مجموعة 28"/>
              <p:cNvGrpSpPr/>
              <p:nvPr/>
            </p:nvGrpSpPr>
            <p:grpSpPr>
              <a:xfrm>
                <a:off x="1916963" y="4725144"/>
                <a:ext cx="2861802" cy="369332"/>
                <a:chOff x="6462726" y="1156101"/>
                <a:chExt cx="2861802" cy="369332"/>
              </a:xfrm>
            </p:grpSpPr>
            <p:sp>
              <p:nvSpPr>
                <p:cNvPr id="30" name="مربع نص 29"/>
                <p:cNvSpPr txBox="1"/>
                <p:nvPr/>
              </p:nvSpPr>
              <p:spPr>
                <a:xfrm>
                  <a:off x="6462726" y="1156101"/>
                  <a:ext cx="2501762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YE" sz="1800" dirty="0"/>
                    <a:t>اكمال بيانات المستفيد</a:t>
                  </a:r>
                </a:p>
              </p:txBody>
            </p:sp>
            <p:cxnSp>
              <p:nvCxnSpPr>
                <p:cNvPr id="31" name="رابط مستقيم 30"/>
                <p:cNvCxnSpPr/>
                <p:nvPr/>
              </p:nvCxnSpPr>
              <p:spPr>
                <a:xfrm flipH="1">
                  <a:off x="8964488" y="1340767"/>
                  <a:ext cx="360040" cy="0"/>
                </a:xfrm>
                <a:prstGeom prst="line">
                  <a:avLst/>
                </a:prstGeom>
                <a:solidFill>
                  <a:srgbClr val="FFFF00"/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</p:cxnSp>
          </p:grpSp>
          <p:sp>
            <p:nvSpPr>
              <p:cNvPr id="32" name="قوس كبير أيسر 31"/>
              <p:cNvSpPr/>
              <p:nvPr/>
            </p:nvSpPr>
            <p:spPr>
              <a:xfrm>
                <a:off x="4625490" y="4400238"/>
                <a:ext cx="306550" cy="1044986"/>
              </a:xfrm>
              <a:prstGeom prst="leftBrac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ar-YE"/>
              </a:p>
            </p:txBody>
          </p:sp>
        </p:grpSp>
        <p:grpSp>
          <p:nvGrpSpPr>
            <p:cNvPr id="47" name="مجموعة 46">
              <a:extLst>
                <a:ext uri="{FF2B5EF4-FFF2-40B4-BE49-F238E27FC236}">
                  <a16:creationId xmlns:a16="http://schemas.microsoft.com/office/drawing/2014/main" id="{1EFC0C6E-5EB6-F1DF-7396-EA009211623D}"/>
                </a:ext>
              </a:extLst>
            </p:cNvPr>
            <p:cNvGrpSpPr/>
            <p:nvPr/>
          </p:nvGrpSpPr>
          <p:grpSpPr>
            <a:xfrm>
              <a:off x="4263022" y="6052123"/>
              <a:ext cx="2925583" cy="561343"/>
              <a:chOff x="4263022" y="6052123"/>
              <a:chExt cx="2925583" cy="561343"/>
            </a:xfrm>
          </p:grpSpPr>
          <p:grpSp>
            <p:nvGrpSpPr>
              <p:cNvPr id="33" name="مجموعة 32"/>
              <p:cNvGrpSpPr/>
              <p:nvPr/>
            </p:nvGrpSpPr>
            <p:grpSpPr>
              <a:xfrm>
                <a:off x="4263022" y="6244134"/>
                <a:ext cx="2925583" cy="369332"/>
                <a:chOff x="10674162" y="1258015"/>
                <a:chExt cx="2925583" cy="369332"/>
              </a:xfrm>
            </p:grpSpPr>
            <p:sp>
              <p:nvSpPr>
                <p:cNvPr id="34" name="مربع نص 33"/>
                <p:cNvSpPr txBox="1"/>
                <p:nvPr/>
              </p:nvSpPr>
              <p:spPr>
                <a:xfrm>
                  <a:off x="11189905" y="1258015"/>
                  <a:ext cx="2409840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5. الضغط على زر صرف</a:t>
                  </a:r>
                </a:p>
              </p:txBody>
            </p:sp>
            <p:cxnSp>
              <p:nvCxnSpPr>
                <p:cNvPr id="35" name="رابط مستقيم 34"/>
                <p:cNvCxnSpPr>
                  <a:cxnSpLocks/>
                </p:cNvCxnSpPr>
                <p:nvPr/>
              </p:nvCxnSpPr>
              <p:spPr>
                <a:xfrm flipH="1">
                  <a:off x="10674162" y="1451158"/>
                  <a:ext cx="51574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رابط مستقيم 37"/>
              <p:cNvCxnSpPr>
                <a:cxnSpLocks/>
              </p:cNvCxnSpPr>
              <p:nvPr/>
            </p:nvCxnSpPr>
            <p:spPr>
              <a:xfrm>
                <a:off x="4283968" y="6052123"/>
                <a:ext cx="0" cy="40121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مجموعة 2">
              <a:extLst>
                <a:ext uri="{FF2B5EF4-FFF2-40B4-BE49-F238E27FC236}">
                  <a16:creationId xmlns:a16="http://schemas.microsoft.com/office/drawing/2014/main" id="{0AFB9498-A25F-E132-D2E0-714C4E454A96}"/>
                </a:ext>
              </a:extLst>
            </p:cNvPr>
            <p:cNvGrpSpPr/>
            <p:nvPr/>
          </p:nvGrpSpPr>
          <p:grpSpPr>
            <a:xfrm>
              <a:off x="5505818" y="714910"/>
              <a:ext cx="3528394" cy="824971"/>
              <a:chOff x="5435066" y="694946"/>
              <a:chExt cx="3528394" cy="824971"/>
            </a:xfrm>
          </p:grpSpPr>
          <p:grpSp>
            <p:nvGrpSpPr>
              <p:cNvPr id="11" name="مجموعة 10"/>
              <p:cNvGrpSpPr/>
              <p:nvPr/>
            </p:nvGrpSpPr>
            <p:grpSpPr>
              <a:xfrm>
                <a:off x="5435066" y="1017601"/>
                <a:ext cx="3528394" cy="502316"/>
                <a:chOff x="5436096" y="1017602"/>
                <a:chExt cx="3528394" cy="502316"/>
              </a:xfrm>
            </p:grpSpPr>
            <p:sp>
              <p:nvSpPr>
                <p:cNvPr id="5" name="مربع نص 4"/>
                <p:cNvSpPr txBox="1"/>
                <p:nvPr/>
              </p:nvSpPr>
              <p:spPr>
                <a:xfrm>
                  <a:off x="5941183" y="1017602"/>
                  <a:ext cx="3023307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يتم ادخال رقم المستفيد أو رقم الحوالة</a:t>
                  </a:r>
                </a:p>
              </p:txBody>
            </p:sp>
            <p:cxnSp>
              <p:nvCxnSpPr>
                <p:cNvPr id="7" name="رابط مستقيم 6"/>
                <p:cNvCxnSpPr>
                  <a:cxnSpLocks/>
                </p:cNvCxnSpPr>
                <p:nvPr/>
              </p:nvCxnSpPr>
              <p:spPr>
                <a:xfrm flipH="1">
                  <a:off x="5436097" y="1186879"/>
                  <a:ext cx="505085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رابط كسهم مستقيم 8"/>
                <p:cNvCxnSpPr>
                  <a:cxnSpLocks/>
                </p:cNvCxnSpPr>
                <p:nvPr/>
              </p:nvCxnSpPr>
              <p:spPr>
                <a:xfrm>
                  <a:off x="5436096" y="1186879"/>
                  <a:ext cx="0" cy="33303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شكل بيضاوي 24">
                <a:extLst>
                  <a:ext uri="{FF2B5EF4-FFF2-40B4-BE49-F238E27FC236}">
                    <a16:creationId xmlns:a16="http://schemas.microsoft.com/office/drawing/2014/main" id="{E2AA7F30-E87A-4AC6-6E53-E60EA83E833A}"/>
                  </a:ext>
                </a:extLst>
              </p:cNvPr>
              <p:cNvSpPr/>
              <p:nvPr/>
            </p:nvSpPr>
            <p:spPr>
              <a:xfrm>
                <a:off x="8603418" y="694946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400" b="1" dirty="0">
                    <a:solidFill>
                      <a:schemeClr val="tx1"/>
                    </a:solidFill>
                  </a:rPr>
                  <a:t>1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مجموعة 14">
              <a:extLst>
                <a:ext uri="{FF2B5EF4-FFF2-40B4-BE49-F238E27FC236}">
                  <a16:creationId xmlns:a16="http://schemas.microsoft.com/office/drawing/2014/main" id="{83B886E0-9D6F-F4F8-8A78-B431881BF6BA}"/>
                </a:ext>
              </a:extLst>
            </p:cNvPr>
            <p:cNvGrpSpPr/>
            <p:nvPr/>
          </p:nvGrpSpPr>
          <p:grpSpPr>
            <a:xfrm>
              <a:off x="222478" y="1122698"/>
              <a:ext cx="2621330" cy="1006350"/>
              <a:chOff x="222478" y="1122698"/>
              <a:chExt cx="2621330" cy="1006350"/>
            </a:xfrm>
          </p:grpSpPr>
          <p:sp>
            <p:nvSpPr>
              <p:cNvPr id="26" name="شكل بيضاوي 25">
                <a:extLst>
                  <a:ext uri="{FF2B5EF4-FFF2-40B4-BE49-F238E27FC236}">
                    <a16:creationId xmlns:a16="http://schemas.microsoft.com/office/drawing/2014/main" id="{E96327CC-CFE2-281A-6858-54052AD64DC3}"/>
                  </a:ext>
                </a:extLst>
              </p:cNvPr>
              <p:cNvSpPr/>
              <p:nvPr/>
            </p:nvSpPr>
            <p:spPr>
              <a:xfrm>
                <a:off x="2077032" y="1122698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2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مجموعة 9">
                <a:extLst>
                  <a:ext uri="{FF2B5EF4-FFF2-40B4-BE49-F238E27FC236}">
                    <a16:creationId xmlns:a16="http://schemas.microsoft.com/office/drawing/2014/main" id="{DCBA1D26-19D0-31A1-E666-475CD3ADCACA}"/>
                  </a:ext>
                </a:extLst>
              </p:cNvPr>
              <p:cNvGrpSpPr/>
              <p:nvPr/>
            </p:nvGrpSpPr>
            <p:grpSpPr>
              <a:xfrm>
                <a:off x="222478" y="1482717"/>
                <a:ext cx="2621330" cy="646331"/>
                <a:chOff x="222478" y="1482717"/>
                <a:chExt cx="2621330" cy="646331"/>
              </a:xfrm>
            </p:grpSpPr>
            <p:sp>
              <p:nvSpPr>
                <p:cNvPr id="13" name="مربع نص 12"/>
                <p:cNvSpPr txBox="1"/>
                <p:nvPr/>
              </p:nvSpPr>
              <p:spPr>
                <a:xfrm>
                  <a:off x="222478" y="1482717"/>
                  <a:ext cx="2232243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YE" sz="1800" dirty="0"/>
                    <a:t>يتم الضغط على زر البحث - استعلام</a:t>
                  </a:r>
                </a:p>
              </p:txBody>
            </p:sp>
            <p:cxnSp>
              <p:nvCxnSpPr>
                <p:cNvPr id="8" name="رابط كسهم مستقيم 7">
                  <a:extLst>
                    <a:ext uri="{FF2B5EF4-FFF2-40B4-BE49-F238E27FC236}">
                      <a16:creationId xmlns:a16="http://schemas.microsoft.com/office/drawing/2014/main" id="{3109F2E0-D807-1182-8694-AF5FFE9B5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4721" y="1714183"/>
                  <a:ext cx="38908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مجموعة 40">
              <a:extLst>
                <a:ext uri="{FF2B5EF4-FFF2-40B4-BE49-F238E27FC236}">
                  <a16:creationId xmlns:a16="http://schemas.microsoft.com/office/drawing/2014/main" id="{D9E4F1F6-F563-276B-37C8-19247B61650F}"/>
                </a:ext>
              </a:extLst>
            </p:cNvPr>
            <p:cNvGrpSpPr/>
            <p:nvPr/>
          </p:nvGrpSpPr>
          <p:grpSpPr>
            <a:xfrm>
              <a:off x="835564" y="2564904"/>
              <a:ext cx="5680652" cy="712911"/>
              <a:chOff x="835564" y="2564904"/>
              <a:chExt cx="5680652" cy="712911"/>
            </a:xfrm>
          </p:grpSpPr>
          <p:grpSp>
            <p:nvGrpSpPr>
              <p:cNvPr id="21" name="مجموعة 20"/>
              <p:cNvGrpSpPr/>
              <p:nvPr/>
            </p:nvGrpSpPr>
            <p:grpSpPr>
              <a:xfrm>
                <a:off x="835564" y="2631484"/>
                <a:ext cx="5680652" cy="646331"/>
                <a:chOff x="5661936" y="1012174"/>
                <a:chExt cx="5680652" cy="646331"/>
              </a:xfrm>
            </p:grpSpPr>
            <p:sp>
              <p:nvSpPr>
                <p:cNvPr id="22" name="مربع نص 21"/>
                <p:cNvSpPr txBox="1"/>
                <p:nvPr/>
              </p:nvSpPr>
              <p:spPr>
                <a:xfrm>
                  <a:off x="5661936" y="1012174"/>
                  <a:ext cx="311582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SA" sz="1800" dirty="0"/>
                    <a:t>الضغط </a:t>
                  </a:r>
                  <a:r>
                    <a:rPr lang="ar-YE" sz="1800" dirty="0"/>
                    <a:t>على اسم المستفيد أو رقم الحوالة بالشريط الأحمر</a:t>
                  </a:r>
                </a:p>
              </p:txBody>
            </p:sp>
            <p:cxnSp>
              <p:nvCxnSpPr>
                <p:cNvPr id="23" name="رابط مستقيم 22"/>
                <p:cNvCxnSpPr>
                  <a:cxnSpLocks/>
                </p:cNvCxnSpPr>
                <p:nvPr/>
              </p:nvCxnSpPr>
              <p:spPr>
                <a:xfrm flipH="1">
                  <a:off x="8777756" y="1340767"/>
                  <a:ext cx="2564832" cy="0"/>
                </a:xfrm>
                <a:prstGeom prst="line">
                  <a:avLst/>
                </a:prstGeom>
                <a:solidFill>
                  <a:srgbClr val="FFFF00"/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</p:cxnSp>
          </p:grpSp>
          <p:cxnSp>
            <p:nvCxnSpPr>
              <p:cNvPr id="40" name="رابط كسهم مستقيم 39">
                <a:extLst>
                  <a:ext uri="{FF2B5EF4-FFF2-40B4-BE49-F238E27FC236}">
                    <a16:creationId xmlns:a16="http://schemas.microsoft.com/office/drawing/2014/main" id="{53C49F6A-964B-BC3A-EB8D-F7CFB607628F}"/>
                  </a:ext>
                </a:extLst>
              </p:cNvPr>
              <p:cNvCxnSpPr/>
              <p:nvPr/>
            </p:nvCxnSpPr>
            <p:spPr>
              <a:xfrm flipV="1">
                <a:off x="6516216" y="2564904"/>
                <a:ext cx="0" cy="39517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شكل بيضاوي 43">
              <a:extLst>
                <a:ext uri="{FF2B5EF4-FFF2-40B4-BE49-F238E27FC236}">
                  <a16:creationId xmlns:a16="http://schemas.microsoft.com/office/drawing/2014/main" id="{6B1FB53B-B506-A84C-F033-EDC26EDFB22B}"/>
                </a:ext>
              </a:extLst>
            </p:cNvPr>
            <p:cNvSpPr/>
            <p:nvPr/>
          </p:nvSpPr>
          <p:spPr>
            <a:xfrm>
              <a:off x="3902982" y="252120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شكل بيضاوي 45">
              <a:extLst>
                <a:ext uri="{FF2B5EF4-FFF2-40B4-BE49-F238E27FC236}">
                  <a16:creationId xmlns:a16="http://schemas.microsoft.com/office/drawing/2014/main" id="{C2CE6A8F-E33F-4A28-00CD-2B037527072C}"/>
                </a:ext>
              </a:extLst>
            </p:cNvPr>
            <p:cNvSpPr/>
            <p:nvPr/>
          </p:nvSpPr>
          <p:spPr>
            <a:xfrm>
              <a:off x="4192878" y="4435745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01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محتوى 2">
            <a:extLst>
              <a:ext uri="{FF2B5EF4-FFF2-40B4-BE49-F238E27FC236}">
                <a16:creationId xmlns:a16="http://schemas.microsoft.com/office/drawing/2014/main" id="{851D63DF-5505-CA48-2AB6-ADC957C04405}"/>
              </a:ext>
            </a:extLst>
          </p:cNvPr>
          <p:cNvSpPr txBox="1">
            <a:spLocks/>
          </p:cNvSpPr>
          <p:nvPr/>
        </p:nvSpPr>
        <p:spPr>
          <a:xfrm>
            <a:off x="1331640" y="548680"/>
            <a:ext cx="6366189" cy="1008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num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ar-SA" sz="2000" b="1" dirty="0"/>
              <a:t>الامل اكسبرس  نظام خاص ببنك الامل للتمويل الأصغر يمكن فروع البنك ووكلائه من استخدام الخدمات التالية</a:t>
            </a:r>
          </a:p>
          <a:p>
            <a:pPr marL="0" indent="0">
              <a:buFont typeface="Arial" pitchFamily="34" charset="0"/>
              <a:buNone/>
            </a:pPr>
            <a:endParaRPr lang="ar-S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7757880"/>
              </p:ext>
            </p:extLst>
          </p:nvPr>
        </p:nvGraphicFramePr>
        <p:xfrm>
          <a:off x="1254696" y="1905000"/>
          <a:ext cx="6437271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659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D0673707-2A42-4A83-D578-AF7807588538}"/>
              </a:ext>
            </a:extLst>
          </p:cNvPr>
          <p:cNvGrpSpPr/>
          <p:nvPr/>
        </p:nvGrpSpPr>
        <p:grpSpPr>
          <a:xfrm>
            <a:off x="114532" y="1915820"/>
            <a:ext cx="8914936" cy="3756608"/>
            <a:chOff x="143508" y="1292572"/>
            <a:chExt cx="8914936" cy="4819814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4300"/>
            <a:stretch/>
          </p:blipFill>
          <p:spPr>
            <a:xfrm>
              <a:off x="143508" y="1292572"/>
              <a:ext cx="8914936" cy="4819814"/>
            </a:xfrm>
            <a:prstGeom prst="rect">
              <a:avLst/>
            </a:prstGeom>
          </p:spPr>
        </p:pic>
        <p:grpSp>
          <p:nvGrpSpPr>
            <p:cNvPr id="3" name="مجموعة 2">
              <a:extLst>
                <a:ext uri="{FF2B5EF4-FFF2-40B4-BE49-F238E27FC236}">
                  <a16:creationId xmlns:a16="http://schemas.microsoft.com/office/drawing/2014/main" id="{BECC1617-909E-BF94-49E5-001E1A469E89}"/>
                </a:ext>
              </a:extLst>
            </p:cNvPr>
            <p:cNvGrpSpPr/>
            <p:nvPr/>
          </p:nvGrpSpPr>
          <p:grpSpPr>
            <a:xfrm>
              <a:off x="1400408" y="4022561"/>
              <a:ext cx="2721026" cy="1189298"/>
              <a:chOff x="1400408" y="4022561"/>
              <a:chExt cx="2721026" cy="1189298"/>
            </a:xfrm>
          </p:grpSpPr>
          <p:grpSp>
            <p:nvGrpSpPr>
              <p:cNvPr id="29" name="مجموعة 28"/>
              <p:cNvGrpSpPr/>
              <p:nvPr/>
            </p:nvGrpSpPr>
            <p:grpSpPr>
              <a:xfrm>
                <a:off x="1400408" y="4180438"/>
                <a:ext cx="2721026" cy="1031421"/>
                <a:chOff x="6603502" y="1340767"/>
                <a:chExt cx="2721026" cy="1031421"/>
              </a:xfrm>
            </p:grpSpPr>
            <p:sp>
              <p:nvSpPr>
                <p:cNvPr id="30" name="مربع نص 29"/>
                <p:cNvSpPr txBox="1"/>
                <p:nvPr/>
              </p:nvSpPr>
              <p:spPr>
                <a:xfrm>
                  <a:off x="6603502" y="1542930"/>
                  <a:ext cx="2721026" cy="82925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الضغط على </a:t>
                  </a:r>
                  <a:r>
                    <a:rPr lang="ar-SA" b="1" dirty="0"/>
                    <a:t>زر </a:t>
                  </a:r>
                  <a:r>
                    <a:rPr lang="ar-YE" b="1" dirty="0"/>
                    <a:t>نعم / </a:t>
                  </a:r>
                  <a:r>
                    <a:rPr lang="en-US" b="1" dirty="0"/>
                    <a:t>YES</a:t>
                  </a:r>
                  <a:r>
                    <a:rPr lang="ar-YE" b="1" dirty="0"/>
                    <a:t> لصرف الحوالة والانتقال لطباعة السند</a:t>
                  </a:r>
                </a:p>
              </p:txBody>
            </p:sp>
            <p:cxnSp>
              <p:nvCxnSpPr>
                <p:cNvPr id="31" name="رابط مستقيم 30"/>
                <p:cNvCxnSpPr/>
                <p:nvPr/>
              </p:nvCxnSpPr>
              <p:spPr>
                <a:xfrm flipH="1">
                  <a:off x="8964488" y="1340767"/>
                  <a:ext cx="36004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شكل بيضاوي 6">
                <a:extLst>
                  <a:ext uri="{FF2B5EF4-FFF2-40B4-BE49-F238E27FC236}">
                    <a16:creationId xmlns:a16="http://schemas.microsoft.com/office/drawing/2014/main" id="{948660AB-C6C5-9923-7F7D-4A22074E25B5}"/>
                  </a:ext>
                </a:extLst>
              </p:cNvPr>
              <p:cNvSpPr/>
              <p:nvPr/>
            </p:nvSpPr>
            <p:spPr>
              <a:xfrm>
                <a:off x="3529324" y="4022561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6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12881" y="404664"/>
            <a:ext cx="5318238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43315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مجموعة 6">
            <a:extLst>
              <a:ext uri="{FF2B5EF4-FFF2-40B4-BE49-F238E27FC236}">
                <a16:creationId xmlns:a16="http://schemas.microsoft.com/office/drawing/2014/main" id="{77CCF988-D90B-73CE-11E2-EA00D690CDC2}"/>
              </a:ext>
            </a:extLst>
          </p:cNvPr>
          <p:cNvGrpSpPr/>
          <p:nvPr/>
        </p:nvGrpSpPr>
        <p:grpSpPr>
          <a:xfrm>
            <a:off x="96716" y="1268761"/>
            <a:ext cx="8950568" cy="4809547"/>
            <a:chOff x="107504" y="1322412"/>
            <a:chExt cx="8950568" cy="4809547"/>
          </a:xfrm>
        </p:grpSpPr>
        <p:pic>
          <p:nvPicPr>
            <p:cNvPr id="8" name="صورة 7"/>
            <p:cNvPicPr>
              <a:picLocks noChangeAspect="1"/>
            </p:cNvPicPr>
            <p:nvPr/>
          </p:nvPicPr>
          <p:blipFill rotWithShape="1">
            <a:blip r:embed="rId2"/>
            <a:srcRect l="12987" t="11500" r="14957" b="14301"/>
            <a:stretch/>
          </p:blipFill>
          <p:spPr>
            <a:xfrm>
              <a:off x="107504" y="1322412"/>
              <a:ext cx="8950568" cy="4809547"/>
            </a:xfrm>
            <a:prstGeom prst="rect">
              <a:avLst/>
            </a:prstGeom>
          </p:spPr>
        </p:pic>
        <p:sp>
          <p:nvSpPr>
            <p:cNvPr id="18" name="مربع نص 17"/>
            <p:cNvSpPr txBox="1"/>
            <p:nvPr/>
          </p:nvSpPr>
          <p:spPr>
            <a:xfrm>
              <a:off x="6372200" y="2215600"/>
              <a:ext cx="2573770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b="1" dirty="0"/>
                <a:t>بعد الضغط على زر الطباعة تظهر شاشة لتحديد واختيار الطابعة المراد الطباعة عبرها .</a:t>
              </a:r>
            </a:p>
          </p:txBody>
        </p:sp>
        <p:grpSp>
          <p:nvGrpSpPr>
            <p:cNvPr id="28" name="مجموعة 27"/>
            <p:cNvGrpSpPr/>
            <p:nvPr/>
          </p:nvGrpSpPr>
          <p:grpSpPr>
            <a:xfrm>
              <a:off x="3870438" y="4365381"/>
              <a:ext cx="3788647" cy="1655907"/>
              <a:chOff x="6462726" y="-130474"/>
              <a:chExt cx="3788647" cy="1655907"/>
            </a:xfrm>
          </p:grpSpPr>
          <p:sp>
            <p:nvSpPr>
              <p:cNvPr id="32" name="مربع نص 31"/>
              <p:cNvSpPr txBox="1"/>
              <p:nvPr/>
            </p:nvSpPr>
            <p:spPr>
              <a:xfrm>
                <a:off x="6462726" y="1156101"/>
                <a:ext cx="2501762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YE" b="1" dirty="0"/>
                  <a:t>الضغط على طباعة</a:t>
                </a:r>
                <a:r>
                  <a:rPr lang="ar-SA" b="1" dirty="0"/>
                  <a:t> زر</a:t>
                </a:r>
                <a:r>
                  <a:rPr lang="ar-YE" b="1" dirty="0"/>
                  <a:t> / </a:t>
                </a:r>
                <a:r>
                  <a:rPr lang="en-US" b="1" dirty="0"/>
                  <a:t>Print</a:t>
                </a:r>
                <a:r>
                  <a:rPr lang="ar-YE" b="1" dirty="0"/>
                  <a:t> </a:t>
                </a:r>
              </a:p>
            </p:txBody>
          </p:sp>
          <p:cxnSp>
            <p:nvCxnSpPr>
              <p:cNvPr id="33" name="رابط مستقيم 32"/>
              <p:cNvCxnSpPr/>
              <p:nvPr/>
            </p:nvCxnSpPr>
            <p:spPr>
              <a:xfrm flipH="1">
                <a:off x="8964488" y="1340767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مربع نص 22">
                <a:extLst>
                  <a:ext uri="{FF2B5EF4-FFF2-40B4-BE49-F238E27FC236}">
                    <a16:creationId xmlns:a16="http://schemas.microsoft.com/office/drawing/2014/main" id="{5B884365-865B-D9E8-B2CD-27302D1A8D97}"/>
                  </a:ext>
                </a:extLst>
              </p:cNvPr>
              <p:cNvSpPr txBox="1"/>
              <p:nvPr/>
            </p:nvSpPr>
            <p:spPr>
              <a:xfrm>
                <a:off x="6660231" y="-130474"/>
                <a:ext cx="2780118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SA" b="1" dirty="0"/>
                  <a:t>يتم تحديد عدد  طباعة نسختين من السند يوقع عليها المستفيد احدها للوكيل والثاني تسلم للمستفيد</a:t>
                </a:r>
                <a:endParaRPr lang="ar-YE" b="1" dirty="0"/>
              </a:p>
            </p:txBody>
          </p:sp>
          <p:cxnSp>
            <p:nvCxnSpPr>
              <p:cNvPr id="24" name="رابط مستقيم 23">
                <a:extLst>
                  <a:ext uri="{FF2B5EF4-FFF2-40B4-BE49-F238E27FC236}">
                    <a16:creationId xmlns:a16="http://schemas.microsoft.com/office/drawing/2014/main" id="{2C1E5DBF-5233-25E2-1137-CC14F0B67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0349" y="146525"/>
                <a:ext cx="811024" cy="18466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مجموعة 1">
              <a:extLst>
                <a:ext uri="{FF2B5EF4-FFF2-40B4-BE49-F238E27FC236}">
                  <a16:creationId xmlns:a16="http://schemas.microsoft.com/office/drawing/2014/main" id="{CB5AF343-5BBE-32B5-D9CB-23B9A82EB62A}"/>
                </a:ext>
              </a:extLst>
            </p:cNvPr>
            <p:cNvGrpSpPr/>
            <p:nvPr/>
          </p:nvGrpSpPr>
          <p:grpSpPr>
            <a:xfrm>
              <a:off x="604870" y="1596069"/>
              <a:ext cx="3463074" cy="752811"/>
              <a:chOff x="604870" y="1596069"/>
              <a:chExt cx="3463074" cy="752811"/>
            </a:xfrm>
          </p:grpSpPr>
          <p:grpSp>
            <p:nvGrpSpPr>
              <p:cNvPr id="12" name="مجموعة 11"/>
              <p:cNvGrpSpPr/>
              <p:nvPr/>
            </p:nvGrpSpPr>
            <p:grpSpPr>
              <a:xfrm>
                <a:off x="604870" y="1956109"/>
                <a:ext cx="3463074" cy="392771"/>
                <a:chOff x="604870" y="1956109"/>
                <a:chExt cx="3463074" cy="392771"/>
              </a:xfrm>
            </p:grpSpPr>
            <p:grpSp>
              <p:nvGrpSpPr>
                <p:cNvPr id="9" name="مجموعة 8"/>
                <p:cNvGrpSpPr/>
                <p:nvPr/>
              </p:nvGrpSpPr>
              <p:grpSpPr>
                <a:xfrm>
                  <a:off x="604870" y="1956109"/>
                  <a:ext cx="3463074" cy="369332"/>
                  <a:chOff x="5951980" y="1267386"/>
                  <a:chExt cx="3463074" cy="369332"/>
                </a:xfrm>
              </p:grpSpPr>
              <p:sp>
                <p:nvSpPr>
                  <p:cNvPr id="10" name="مربع نص 9"/>
                  <p:cNvSpPr txBox="1"/>
                  <p:nvPr/>
                </p:nvSpPr>
                <p:spPr>
                  <a:xfrm>
                    <a:off x="5951980" y="1267386"/>
                    <a:ext cx="3077826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YE" b="1" dirty="0"/>
                      <a:t>الضغط على زر الطابعة , لطباعة السند</a:t>
                    </a:r>
                  </a:p>
                </p:txBody>
              </p:sp>
              <p:cxnSp>
                <p:nvCxnSpPr>
                  <p:cNvPr id="11" name="رابط مستقيم 10"/>
                  <p:cNvCxnSpPr>
                    <a:cxnSpLocks/>
                  </p:cNvCxnSpPr>
                  <p:nvPr/>
                </p:nvCxnSpPr>
                <p:spPr>
                  <a:xfrm flipH="1">
                    <a:off x="9029806" y="1452052"/>
                    <a:ext cx="385248" cy="0"/>
                  </a:xfrm>
                  <a:prstGeom prst="line">
                    <a:avLst/>
                  </a:prstGeom>
                  <a:ln w="28575">
                    <a:solidFill>
                      <a:srgbClr val="54002A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رابط مستقيم 12"/>
                <p:cNvCxnSpPr>
                  <a:cxnSpLocks/>
                </p:cNvCxnSpPr>
                <p:nvPr/>
              </p:nvCxnSpPr>
              <p:spPr>
                <a:xfrm flipV="1">
                  <a:off x="4067944" y="2140775"/>
                  <a:ext cx="0" cy="20810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شكل بيضاوي 13">
                <a:extLst>
                  <a:ext uri="{FF2B5EF4-FFF2-40B4-BE49-F238E27FC236}">
                    <a16:creationId xmlns:a16="http://schemas.microsoft.com/office/drawing/2014/main" id="{2E7FA0D5-2F47-EA85-9506-604FF9EDAF60}"/>
                  </a:ext>
                </a:extLst>
              </p:cNvPr>
              <p:cNvSpPr/>
              <p:nvPr/>
            </p:nvSpPr>
            <p:spPr>
              <a:xfrm>
                <a:off x="2143783" y="1596069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7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8461961" y="188478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19">
              <a:extLst>
                <a:ext uri="{FF2B5EF4-FFF2-40B4-BE49-F238E27FC236}">
                  <a16:creationId xmlns:a16="http://schemas.microsoft.com/office/drawing/2014/main" id="{12C1A064-EBAB-2E67-855C-DE2EFD16B605}"/>
                </a:ext>
              </a:extLst>
            </p:cNvPr>
            <p:cNvSpPr/>
            <p:nvPr/>
          </p:nvSpPr>
          <p:spPr>
            <a:xfrm>
              <a:off x="3857735" y="5480946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:a16="http://schemas.microsoft.com/office/drawing/2014/main" id="{F0966A79-4737-918C-B157-F1B1C7411F0D}"/>
                </a:ext>
              </a:extLst>
            </p:cNvPr>
            <p:cNvSpPr txBox="1"/>
            <p:nvPr/>
          </p:nvSpPr>
          <p:spPr>
            <a:xfrm>
              <a:off x="7740352" y="4759260"/>
              <a:ext cx="144015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1050" b="1" dirty="0"/>
                <a:t>2</a:t>
              </a:r>
              <a:endParaRPr lang="en-US" sz="1050" b="1" dirty="0"/>
            </a:p>
          </p:txBody>
        </p:sp>
      </p:grpSp>
      <p:sp>
        <p:nvSpPr>
          <p:cNvPr id="2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803468" y="260647"/>
            <a:ext cx="600456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97637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مجموعة 17">
            <a:extLst>
              <a:ext uri="{FF2B5EF4-FFF2-40B4-BE49-F238E27FC236}">
                <a16:creationId xmlns:a16="http://schemas.microsoft.com/office/drawing/2014/main" id="{A8892C68-471B-AA87-3669-FC903A80EA15}"/>
              </a:ext>
            </a:extLst>
          </p:cNvPr>
          <p:cNvGrpSpPr/>
          <p:nvPr/>
        </p:nvGrpSpPr>
        <p:grpSpPr>
          <a:xfrm>
            <a:off x="96716" y="1301455"/>
            <a:ext cx="8950568" cy="4611820"/>
            <a:chOff x="96716" y="1315298"/>
            <a:chExt cx="8950568" cy="4810865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3600"/>
            <a:stretch/>
          </p:blipFill>
          <p:spPr>
            <a:xfrm>
              <a:off x="96716" y="1315298"/>
              <a:ext cx="8950568" cy="48108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6" name="مجموعة 5">
              <a:extLst>
                <a:ext uri="{FF2B5EF4-FFF2-40B4-BE49-F238E27FC236}">
                  <a16:creationId xmlns:a16="http://schemas.microsoft.com/office/drawing/2014/main" id="{4328F3C9-6B67-36A4-7316-CBCA1A6BF0C4}"/>
                </a:ext>
              </a:extLst>
            </p:cNvPr>
            <p:cNvGrpSpPr/>
            <p:nvPr/>
          </p:nvGrpSpPr>
          <p:grpSpPr>
            <a:xfrm>
              <a:off x="1187624" y="4594721"/>
              <a:ext cx="3387327" cy="1110953"/>
              <a:chOff x="1187624" y="4594721"/>
              <a:chExt cx="3387327" cy="1110953"/>
            </a:xfrm>
          </p:grpSpPr>
          <p:grpSp>
            <p:nvGrpSpPr>
              <p:cNvPr id="7" name="مجموعة 6"/>
              <p:cNvGrpSpPr/>
              <p:nvPr/>
            </p:nvGrpSpPr>
            <p:grpSpPr>
              <a:xfrm>
                <a:off x="1187624" y="4869160"/>
                <a:ext cx="3387327" cy="836514"/>
                <a:chOff x="1187624" y="4869160"/>
                <a:chExt cx="3387327" cy="836514"/>
              </a:xfrm>
            </p:grpSpPr>
            <p:grpSp>
              <p:nvGrpSpPr>
                <p:cNvPr id="28" name="مجموعة 27"/>
                <p:cNvGrpSpPr/>
                <p:nvPr/>
              </p:nvGrpSpPr>
              <p:grpSpPr>
                <a:xfrm>
                  <a:off x="1187624" y="5013176"/>
                  <a:ext cx="3387327" cy="692498"/>
                  <a:chOff x="5928321" y="1156101"/>
                  <a:chExt cx="3387327" cy="692498"/>
                </a:xfrm>
              </p:grpSpPr>
              <p:sp>
                <p:nvSpPr>
                  <p:cNvPr id="32" name="مربع نص 31"/>
                  <p:cNvSpPr txBox="1"/>
                  <p:nvPr/>
                </p:nvSpPr>
                <p:spPr>
                  <a:xfrm>
                    <a:off x="5928321" y="1156101"/>
                    <a:ext cx="3036167" cy="69249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YE" b="1" dirty="0"/>
                      <a:t>الضغط على زر مسح ضوئي للوثيقة , بعد وضع السند على الماسح الضوئي</a:t>
                    </a:r>
                  </a:p>
                </p:txBody>
              </p:sp>
              <p:cxnSp>
                <p:nvCxnSpPr>
                  <p:cNvPr id="33" name="رابط مستقيم 32"/>
                  <p:cNvCxnSpPr/>
                  <p:nvPr/>
                </p:nvCxnSpPr>
                <p:spPr>
                  <a:xfrm flipH="1">
                    <a:off x="8964488" y="1340767"/>
                    <a:ext cx="35116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رابط مستقيم 13"/>
                <p:cNvCxnSpPr/>
                <p:nvPr/>
              </p:nvCxnSpPr>
              <p:spPr>
                <a:xfrm>
                  <a:off x="4574951" y="4869160"/>
                  <a:ext cx="0" cy="32868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شكل بيضاوي 11">
                <a:extLst>
                  <a:ext uri="{FF2B5EF4-FFF2-40B4-BE49-F238E27FC236}">
                    <a16:creationId xmlns:a16="http://schemas.microsoft.com/office/drawing/2014/main" id="{505CD23F-C6FE-EA35-9C79-DC2B8F00C78F}"/>
                  </a:ext>
                </a:extLst>
              </p:cNvPr>
              <p:cNvSpPr/>
              <p:nvPr/>
            </p:nvSpPr>
            <p:spPr>
              <a:xfrm>
                <a:off x="1331640" y="4594721"/>
                <a:ext cx="744077" cy="4184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400" b="1" dirty="0">
                    <a:solidFill>
                      <a:schemeClr val="tx1"/>
                    </a:solidFill>
                  </a:rPr>
                  <a:t>10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id="{614C9560-A242-D551-7514-91CD103C68DF}"/>
                </a:ext>
              </a:extLst>
            </p:cNvPr>
            <p:cNvGrpSpPr/>
            <p:nvPr/>
          </p:nvGrpSpPr>
          <p:grpSpPr>
            <a:xfrm>
              <a:off x="6300192" y="1315299"/>
              <a:ext cx="2561284" cy="2088234"/>
              <a:chOff x="6300192" y="1315299"/>
              <a:chExt cx="2561284" cy="2088234"/>
            </a:xfrm>
          </p:grpSpPr>
          <p:sp>
            <p:nvSpPr>
              <p:cNvPr id="16" name="مربع نص 15">
                <a:extLst>
                  <a:ext uri="{FF2B5EF4-FFF2-40B4-BE49-F238E27FC236}">
                    <a16:creationId xmlns:a16="http://schemas.microsoft.com/office/drawing/2014/main" id="{BA9E5915-3218-B15A-E40B-153B9F3F9B69}"/>
                  </a:ext>
                </a:extLst>
              </p:cNvPr>
              <p:cNvSpPr txBox="1"/>
              <p:nvPr/>
            </p:nvSpPr>
            <p:spPr>
              <a:xfrm>
                <a:off x="6300192" y="1315299"/>
                <a:ext cx="2561284" cy="12521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pPr algn="justLow"/>
                <a:r>
                  <a:rPr lang="ar-YE" b="1" dirty="0"/>
                  <a:t>بعد طباعة السند , تظهر شاشة الماسح الضوئي لأرشفة السند بعد أخذ بصمة المستفيد على السند .</a:t>
                </a:r>
              </a:p>
            </p:txBody>
          </p:sp>
          <p:cxnSp>
            <p:nvCxnSpPr>
              <p:cNvPr id="4" name="رابط كسهم مستقيم 3">
                <a:extLst>
                  <a:ext uri="{FF2B5EF4-FFF2-40B4-BE49-F238E27FC236}">
                    <a16:creationId xmlns:a16="http://schemas.microsoft.com/office/drawing/2014/main" id="{D54A83E2-24BE-3739-9293-FA70C808EEF7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6648656" y="2567433"/>
                <a:ext cx="932178" cy="8361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090949" y="404663"/>
            <a:ext cx="4942833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1337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38EFC1C4-A64A-D686-3369-98B199439DB3}"/>
              </a:ext>
            </a:extLst>
          </p:cNvPr>
          <p:cNvGrpSpPr/>
          <p:nvPr/>
        </p:nvGrpSpPr>
        <p:grpSpPr>
          <a:xfrm>
            <a:off x="157476" y="1538791"/>
            <a:ext cx="8950568" cy="4843850"/>
            <a:chOff x="157476" y="1484784"/>
            <a:chExt cx="8950568" cy="4899050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6" y="1484784"/>
              <a:ext cx="8950568" cy="4433846"/>
            </a:xfrm>
            <a:prstGeom prst="rect">
              <a:avLst/>
            </a:prstGeom>
          </p:spPr>
        </p:pic>
        <p:grpSp>
          <p:nvGrpSpPr>
            <p:cNvPr id="8" name="مجموعة 7"/>
            <p:cNvGrpSpPr/>
            <p:nvPr/>
          </p:nvGrpSpPr>
          <p:grpSpPr>
            <a:xfrm>
              <a:off x="4427984" y="4897759"/>
              <a:ext cx="2571308" cy="1486075"/>
              <a:chOff x="4427984" y="4916616"/>
              <a:chExt cx="2571308" cy="1486075"/>
            </a:xfrm>
          </p:grpSpPr>
          <p:grpSp>
            <p:nvGrpSpPr>
              <p:cNvPr id="28" name="مجموعة 27"/>
              <p:cNvGrpSpPr/>
              <p:nvPr/>
            </p:nvGrpSpPr>
            <p:grpSpPr>
              <a:xfrm>
                <a:off x="4427984" y="5188684"/>
                <a:ext cx="2571308" cy="1214007"/>
                <a:chOff x="9168681" y="1331609"/>
                <a:chExt cx="2571308" cy="1214007"/>
              </a:xfrm>
            </p:grpSpPr>
            <p:sp>
              <p:nvSpPr>
                <p:cNvPr id="32" name="مربع نص 31"/>
                <p:cNvSpPr txBox="1"/>
                <p:nvPr/>
              </p:nvSpPr>
              <p:spPr>
                <a:xfrm>
                  <a:off x="9507742" y="1331609"/>
                  <a:ext cx="2232247" cy="121400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justLow"/>
                  <a:r>
                    <a:rPr lang="ar-YE" b="1" dirty="0"/>
                    <a:t>بالإمكان الضغط على زر المسح مرة أخرى , في حال كان هناك وثيقة أخرى سيتم أرشفتها</a:t>
                  </a:r>
                </a:p>
              </p:txBody>
            </p:sp>
            <p:cxnSp>
              <p:nvCxnSpPr>
                <p:cNvPr id="33" name="رابط مستقيم 32"/>
                <p:cNvCxnSpPr/>
                <p:nvPr/>
              </p:nvCxnSpPr>
              <p:spPr>
                <a:xfrm flipH="1">
                  <a:off x="9168681" y="1744299"/>
                  <a:ext cx="35116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رابط مستقيم 13"/>
              <p:cNvCxnSpPr>
                <a:cxnSpLocks/>
              </p:cNvCxnSpPr>
              <p:nvPr/>
            </p:nvCxnSpPr>
            <p:spPr>
              <a:xfrm>
                <a:off x="4427984" y="4916616"/>
                <a:ext cx="0" cy="68475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مجموعة 9"/>
            <p:cNvGrpSpPr/>
            <p:nvPr/>
          </p:nvGrpSpPr>
          <p:grpSpPr>
            <a:xfrm>
              <a:off x="306723" y="4713230"/>
              <a:ext cx="2750145" cy="933853"/>
              <a:chOff x="5615024" y="1157931"/>
              <a:chExt cx="3700624" cy="590054"/>
            </a:xfrm>
          </p:grpSpPr>
          <p:sp>
            <p:nvSpPr>
              <p:cNvPr id="11" name="مربع نص 10"/>
              <p:cNvSpPr txBox="1"/>
              <p:nvPr/>
            </p:nvSpPr>
            <p:spPr>
              <a:xfrm>
                <a:off x="5615024" y="1157931"/>
                <a:ext cx="3326851" cy="59005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YE" b="1" dirty="0"/>
                  <a:t>الضغط على </a:t>
                </a:r>
                <a:r>
                  <a:rPr lang="ar-SA" b="1" dirty="0"/>
                  <a:t> زر</a:t>
                </a:r>
                <a:r>
                  <a:rPr lang="ar-YE" b="1" dirty="0"/>
                  <a:t>الحفظ والاغلاق , للانتهاء من الأرشفة و إغلاق الشاشة </a:t>
                </a:r>
                <a:r>
                  <a:rPr lang="ar-YE" sz="1600" b="1" dirty="0"/>
                  <a:t>.</a:t>
                </a:r>
              </a:p>
            </p:txBody>
          </p:sp>
          <p:cxnSp>
            <p:nvCxnSpPr>
              <p:cNvPr id="12" name="رابط مستقيم 11"/>
              <p:cNvCxnSpPr/>
              <p:nvPr/>
            </p:nvCxnSpPr>
            <p:spPr>
              <a:xfrm flipH="1">
                <a:off x="8964488" y="1340767"/>
                <a:ext cx="35116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رابط مستقيم 14"/>
            <p:cNvCxnSpPr/>
            <p:nvPr/>
          </p:nvCxnSpPr>
          <p:spPr>
            <a:xfrm>
              <a:off x="3056868" y="4792921"/>
              <a:ext cx="0" cy="209677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شكل بيضاوي 16">
            <a:extLst>
              <a:ext uri="{FF2B5EF4-FFF2-40B4-BE49-F238E27FC236}">
                <a16:creationId xmlns:a16="http://schemas.microsoft.com/office/drawing/2014/main" id="{97B5E420-C843-40C0-A64F-2477B61ABEAF}"/>
              </a:ext>
            </a:extLst>
          </p:cNvPr>
          <p:cNvSpPr/>
          <p:nvPr/>
        </p:nvSpPr>
        <p:spPr>
          <a:xfrm>
            <a:off x="2075723" y="4329717"/>
            <a:ext cx="744077" cy="4011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11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28005" y="404664"/>
            <a:ext cx="4942833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339959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27776" y="530584"/>
            <a:ext cx="8648054" cy="5488556"/>
            <a:chOff x="236731" y="530584"/>
            <a:chExt cx="8648054" cy="5488556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72"/>
            <a:stretch/>
          </p:blipFill>
          <p:spPr bwMode="auto">
            <a:xfrm>
              <a:off x="236731" y="1654121"/>
              <a:ext cx="8648054" cy="436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صورة 7"/>
            <p:cNvPicPr/>
            <p:nvPr/>
          </p:nvPicPr>
          <p:blipFill rotWithShape="1">
            <a:blip r:embed="rId3"/>
            <a:srcRect b="4538"/>
            <a:stretch/>
          </p:blipFill>
          <p:spPr>
            <a:xfrm>
              <a:off x="923595" y="2451079"/>
              <a:ext cx="7644665" cy="32995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2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6596070" y="2598713"/>
              <a:ext cx="1752194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400" b="1" dirty="0"/>
                <a:t>يتم ادخال رقم الحوالة </a:t>
              </a:r>
              <a:endParaRPr lang="en-US" sz="1400" b="1" dirty="0"/>
            </a:p>
          </p:txBody>
        </p:sp>
        <p:sp>
          <p:nvSpPr>
            <p:cNvPr id="13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923595" y="2488377"/>
              <a:ext cx="185672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يتم الضغط على زر( بحث- استعلام )</a:t>
              </a:r>
              <a:endParaRPr lang="en-US" sz="1400" b="1" dirty="0"/>
            </a:p>
          </p:txBody>
        </p:sp>
        <p:sp>
          <p:nvSpPr>
            <p:cNvPr id="14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7036341" y="3464398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اسم المستلم </a:t>
              </a:r>
              <a:endParaRPr lang="en-US" sz="1400" b="1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5818958" y="2643440"/>
              <a:ext cx="8449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723942" y="2643440"/>
              <a:ext cx="5526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6460273" y="3741397"/>
              <a:ext cx="5760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6929909" y="4563126"/>
              <a:ext cx="1760129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400" b="1" dirty="0"/>
                <a:t>يتم  الضغط على زر صرف الحوالة</a:t>
              </a:r>
              <a:endParaRPr lang="en-US" sz="14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460274" y="5013913"/>
              <a:ext cx="0" cy="50587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460274" y="4999769"/>
              <a:ext cx="46963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752600" y="530584"/>
              <a:ext cx="5791200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 algn="ctr">
                <a:spcBef>
                  <a:spcPct val="0"/>
                </a:spcBef>
                <a:buNone/>
              </a:pP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ثانياً:  الية صرف الحوالات الفردية والحوالات الاجتماعية</a:t>
              </a:r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27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236030" y="265155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648195" y="3836630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663869" y="340521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723942" y="2233425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7036340" y="3862104"/>
              <a:ext cx="165369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حدد نوع الهوية وادخال رقم الهوية </a:t>
              </a:r>
              <a:endParaRPr lang="en-US" sz="1400" b="1" dirty="0"/>
            </a:p>
          </p:txBody>
        </p:sp>
        <p:sp>
          <p:nvSpPr>
            <p:cNvPr id="22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1011537" y="4063860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العنوان</a:t>
              </a:r>
              <a:endParaRPr lang="en-US" sz="1400" b="1" dirty="0"/>
            </a:p>
          </p:txBody>
        </p:sp>
        <p:sp>
          <p:nvSpPr>
            <p:cNvPr id="23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984415" y="3611368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رقم الجوال</a:t>
              </a:r>
              <a:endParaRPr lang="en-US" sz="1400" b="1" dirty="0"/>
            </a:p>
          </p:txBody>
        </p:sp>
        <p:sp>
          <p:nvSpPr>
            <p:cNvPr id="31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686858" y="3350842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638112" y="4156349"/>
              <a:ext cx="853277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665234" y="3710882"/>
              <a:ext cx="1068566" cy="2206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537366" y="463690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6416050" y="3919145"/>
              <a:ext cx="174637" cy="452492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8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643374" y="4113698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مربع نص 5">
            <a:extLst>
              <a:ext uri="{FF2B5EF4-FFF2-40B4-BE49-F238E27FC236}">
                <a16:creationId xmlns:a16="http://schemas.microsoft.com/office/drawing/2014/main" id="{D9C4C443-4411-4441-E5CA-6BD57DB344F8}"/>
              </a:ext>
            </a:extLst>
          </p:cNvPr>
          <p:cNvSpPr txBox="1"/>
          <p:nvPr/>
        </p:nvSpPr>
        <p:spPr>
          <a:xfrm>
            <a:off x="5742048" y="1988215"/>
            <a:ext cx="1330094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endParaRPr lang="en-US" sz="1400" b="1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976811" y="1484691"/>
            <a:ext cx="471451" cy="52837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53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9755" y="516696"/>
            <a:ext cx="8899861" cy="5788301"/>
            <a:chOff x="89755" y="516696"/>
            <a:chExt cx="8899861" cy="5788301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2"/>
            <a:stretch/>
          </p:blipFill>
          <p:spPr bwMode="auto">
            <a:xfrm>
              <a:off x="270606" y="1278554"/>
              <a:ext cx="8533267" cy="5010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A14850AD-8E82-4E3A-B344-FD40EB009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92" t="5856" r="21192" b="13624"/>
            <a:stretch/>
          </p:blipFill>
          <p:spPr>
            <a:xfrm>
              <a:off x="1334070" y="2254163"/>
              <a:ext cx="6192688" cy="4050834"/>
            </a:xfrm>
            <a:prstGeom prst="rect">
              <a:avLst/>
            </a:prstGeom>
          </p:spPr>
        </p:pic>
        <p:sp>
          <p:nvSpPr>
            <p:cNvPr id="4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6805128" y="2565158"/>
              <a:ext cx="1960341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YE" b="1" dirty="0"/>
                <a:t>ادخال البيانات التابع ةللمشروع </a:t>
              </a:r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:a16="http://schemas.microsoft.com/office/drawing/2014/main" id="{9A4BABC1-6C89-4D13-BC86-6AD924366D2A}"/>
                </a:ext>
              </a:extLst>
            </p:cNvPr>
            <p:cNvSpPr txBox="1"/>
            <p:nvPr/>
          </p:nvSpPr>
          <p:spPr>
            <a:xfrm>
              <a:off x="306224" y="1969441"/>
              <a:ext cx="1960341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على </a:t>
              </a:r>
              <a:r>
                <a:rPr lang="ar-SA" b="1" dirty="0"/>
                <a:t> زر </a:t>
              </a:r>
              <a:r>
                <a:rPr lang="ar-YE" b="1" dirty="0"/>
                <a:t>جلب مركز الصرف واختيار المركز</a:t>
              </a:r>
            </a:p>
          </p:txBody>
        </p:sp>
        <p:sp>
          <p:nvSpPr>
            <p:cNvPr id="6" name="مربع نص 5">
              <a:extLst>
                <a:ext uri="{FF2B5EF4-FFF2-40B4-BE49-F238E27FC236}">
                  <a16:creationId xmlns:a16="http://schemas.microsoft.com/office/drawing/2014/main" id="{8E049A96-C4D8-4397-B6C2-1CFE7A987926}"/>
                </a:ext>
              </a:extLst>
            </p:cNvPr>
            <p:cNvSpPr txBox="1"/>
            <p:nvPr/>
          </p:nvSpPr>
          <p:spPr>
            <a:xfrm>
              <a:off x="89755" y="3557868"/>
              <a:ext cx="208823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على</a:t>
              </a:r>
              <a:r>
                <a:rPr lang="ar-SA" b="1" dirty="0"/>
                <a:t> زر</a:t>
              </a:r>
              <a:r>
                <a:rPr lang="ar-YE" b="1" dirty="0"/>
                <a:t> انزال الحوالات</a:t>
              </a:r>
            </a:p>
          </p:txBody>
        </p:sp>
        <p:sp>
          <p:nvSpPr>
            <p:cNvPr id="7" name="مربع نص 6">
              <a:extLst>
                <a:ext uri="{FF2B5EF4-FFF2-40B4-BE49-F238E27FC236}">
                  <a16:creationId xmlns:a16="http://schemas.microsoft.com/office/drawing/2014/main" id="{841B5731-462C-492A-9A85-E896115D915F}"/>
                </a:ext>
              </a:extLst>
            </p:cNvPr>
            <p:cNvSpPr txBox="1"/>
            <p:nvPr/>
          </p:nvSpPr>
          <p:spPr>
            <a:xfrm>
              <a:off x="629310" y="4814282"/>
              <a:ext cx="154867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على </a:t>
              </a:r>
              <a:r>
                <a:rPr lang="ar-SA" b="1" dirty="0"/>
                <a:t>زر </a:t>
              </a:r>
              <a:r>
                <a:rPr lang="ar-YE" b="1" dirty="0"/>
                <a:t>صرف</a:t>
              </a:r>
            </a:p>
          </p:txBody>
        </p:sp>
        <p:cxnSp>
          <p:nvCxnSpPr>
            <p:cNvPr id="8" name="رابط كسهم مستقيم 7">
              <a:extLst>
                <a:ext uri="{FF2B5EF4-FFF2-40B4-BE49-F238E27FC236}">
                  <a16:creationId xmlns:a16="http://schemas.microsoft.com/office/drawing/2014/main" id="{F784BED5-83DB-438A-899C-7D16B9E4F6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6345" y="5137430"/>
              <a:ext cx="1" cy="55401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مستقيم 32">
              <a:extLst>
                <a:ext uri="{FF2B5EF4-FFF2-40B4-BE49-F238E27FC236}">
                  <a16:creationId xmlns:a16="http://schemas.microsoft.com/office/drawing/2014/main" id="{D200A310-E5FB-423D-86FC-95710FA4D454}"/>
                </a:ext>
              </a:extLst>
            </p:cNvPr>
            <p:cNvCxnSpPr>
              <a:cxnSpLocks/>
            </p:cNvCxnSpPr>
            <p:nvPr/>
          </p:nvCxnSpPr>
          <p:spPr>
            <a:xfrm>
              <a:off x="2177987" y="5137430"/>
              <a:ext cx="9183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693472" y="3799714"/>
              <a:ext cx="1296144" cy="15234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سيتم </a:t>
              </a:r>
              <a:r>
                <a:rPr lang="ar-YE" b="1" dirty="0"/>
                <a:t>عرض جميع الحوالات التابعة لمركز الصرف المختار </a:t>
              </a:r>
            </a:p>
          </p:txBody>
        </p:sp>
        <p:sp>
          <p:nvSpPr>
            <p:cNvPr id="57" name="شكل بيضاوي 56">
              <a:extLst>
                <a:ext uri="{FF2B5EF4-FFF2-40B4-BE49-F238E27FC236}">
                  <a16:creationId xmlns:a16="http://schemas.microsoft.com/office/drawing/2014/main" id="{F4908D75-7E9D-48DE-B727-8C57AE46A92A}"/>
                </a:ext>
              </a:extLst>
            </p:cNvPr>
            <p:cNvSpPr/>
            <p:nvPr/>
          </p:nvSpPr>
          <p:spPr>
            <a:xfrm>
              <a:off x="6434158" y="249329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شكل بيضاوي 58">
              <a:extLst>
                <a:ext uri="{FF2B5EF4-FFF2-40B4-BE49-F238E27FC236}">
                  <a16:creationId xmlns:a16="http://schemas.microsoft.com/office/drawing/2014/main" id="{2535C53D-C569-491C-99CE-E79F0C53F7AB}"/>
                </a:ext>
              </a:extLst>
            </p:cNvPr>
            <p:cNvSpPr/>
            <p:nvPr/>
          </p:nvSpPr>
          <p:spPr>
            <a:xfrm>
              <a:off x="1067791" y="32956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1" name="شكل بيضاوي 60">
              <a:extLst>
                <a:ext uri="{FF2B5EF4-FFF2-40B4-BE49-F238E27FC236}">
                  <a16:creationId xmlns:a16="http://schemas.microsoft.com/office/drawing/2014/main" id="{49B693F4-AA12-4B23-86C9-DE87192F61F2}"/>
                </a:ext>
              </a:extLst>
            </p:cNvPr>
            <p:cNvSpPr/>
            <p:nvPr/>
          </p:nvSpPr>
          <p:spPr>
            <a:xfrm>
              <a:off x="2177989" y="512621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شكل بيضاوي 21">
              <a:extLst>
                <a:ext uri="{FF2B5EF4-FFF2-40B4-BE49-F238E27FC236}">
                  <a16:creationId xmlns:a16="http://schemas.microsoft.com/office/drawing/2014/main" id="{5225A159-9034-472D-A2E8-E33306FB3CE0}"/>
                </a:ext>
              </a:extLst>
            </p:cNvPr>
            <p:cNvSpPr/>
            <p:nvPr/>
          </p:nvSpPr>
          <p:spPr>
            <a:xfrm>
              <a:off x="7480534" y="3783887"/>
              <a:ext cx="238160" cy="262192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YE" dirty="0"/>
                <a:t>4</a:t>
              </a:r>
            </a:p>
          </p:txBody>
        </p:sp>
        <p:sp>
          <p:nvSpPr>
            <p:cNvPr id="29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516696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ثالثاً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صرف الحوالات الجماعية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Elbow Connector 13"/>
            <p:cNvCxnSpPr/>
            <p:nvPr/>
          </p:nvCxnSpPr>
          <p:spPr>
            <a:xfrm flipV="1">
              <a:off x="980179" y="3131833"/>
              <a:ext cx="715481" cy="46460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>
              <a:off x="6172199" y="2493295"/>
              <a:ext cx="528237" cy="78330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7" name="Right Brace 16"/>
            <p:cNvSpPr/>
            <p:nvPr/>
          </p:nvSpPr>
          <p:spPr>
            <a:xfrm>
              <a:off x="7114126" y="4046078"/>
              <a:ext cx="485488" cy="121122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23" name="Elbow Connector 22"/>
            <p:cNvCxnSpPr>
              <a:stCxn id="5" idx="3"/>
            </p:cNvCxnSpPr>
            <p:nvPr/>
          </p:nvCxnSpPr>
          <p:spPr>
            <a:xfrm>
              <a:off x="2266565" y="2431106"/>
              <a:ext cx="683928" cy="46166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2347294" y="257732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5769111" y="1859178"/>
              <a:ext cx="1330094" cy="3077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US" sz="1400" b="1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7003874" y="1355654"/>
              <a:ext cx="471451" cy="52837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042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E944ECF-B32A-9EBF-557F-A0FE5A7D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589" y="391441"/>
            <a:ext cx="5555728" cy="741278"/>
          </a:xfrm>
          <a:prstGeom prst="roundRect">
            <a:avLst>
              <a:gd name="adj" fmla="val 50000"/>
            </a:avLst>
          </a:prstGeom>
          <a:ln>
            <a:noFill/>
          </a:ln>
        </p:spPr>
        <p:txBody>
          <a:bodyPr>
            <a:noAutofit/>
          </a:bodyPr>
          <a:lstStyle/>
          <a:p>
            <a:r>
              <a:rPr lang="ar-SA" sz="3200" b="1" dirty="0">
                <a:solidFill>
                  <a:srgbClr val="54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ابرز الفروق بين الحوالات الفردية وحوالات المشاريع</a:t>
            </a:r>
            <a:endParaRPr lang="en-US" sz="3200" b="1" dirty="0">
              <a:solidFill>
                <a:srgbClr val="5400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8" name="مجموعة 37">
            <a:extLst>
              <a:ext uri="{FF2B5EF4-FFF2-40B4-BE49-F238E27FC236}">
                <a16:creationId xmlns:a16="http://schemas.microsoft.com/office/drawing/2014/main" id="{3728571D-6DB5-8B94-7D26-1AEA6B43E4BE}"/>
              </a:ext>
            </a:extLst>
          </p:cNvPr>
          <p:cNvGrpSpPr/>
          <p:nvPr/>
        </p:nvGrpSpPr>
        <p:grpSpPr>
          <a:xfrm>
            <a:off x="2951269" y="2009395"/>
            <a:ext cx="2772857" cy="4253057"/>
            <a:chOff x="2589170" y="1570911"/>
            <a:chExt cx="3058610" cy="4573588"/>
          </a:xfrm>
        </p:grpSpPr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F6F8D2ED-94D1-BAD8-725E-3E92EF7C8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792" y="2494320"/>
              <a:ext cx="2947988" cy="934680"/>
            </a:xfrm>
            <a:custGeom>
              <a:avLst/>
              <a:gdLst>
                <a:gd name="connsiteX0" fmla="*/ 112831 w 2947988"/>
                <a:gd name="connsiteY0" fmla="*/ 0 h 934680"/>
                <a:gd name="connsiteX1" fmla="*/ 2835158 w 2947988"/>
                <a:gd name="connsiteY1" fmla="*/ 0 h 934680"/>
                <a:gd name="connsiteX2" fmla="*/ 2892555 w 2947988"/>
                <a:gd name="connsiteY2" fmla="*/ 151588 h 934680"/>
                <a:gd name="connsiteX3" fmla="*/ 2929732 w 2947988"/>
                <a:gd name="connsiteY3" fmla="*/ 319603 h 934680"/>
                <a:gd name="connsiteX4" fmla="*/ 2929948 w 2947988"/>
                <a:gd name="connsiteY4" fmla="*/ 319603 h 934680"/>
                <a:gd name="connsiteX5" fmla="*/ 2947988 w 2947988"/>
                <a:gd name="connsiteY5" fmla="*/ 551347 h 934680"/>
                <a:gd name="connsiteX6" fmla="*/ 2934766 w 2947988"/>
                <a:gd name="connsiteY6" fmla="*/ 748595 h 934680"/>
                <a:gd name="connsiteX7" fmla="*/ 2897457 w 2947988"/>
                <a:gd name="connsiteY7" fmla="*/ 934680 h 934680"/>
                <a:gd name="connsiteX8" fmla="*/ 50531 w 2947988"/>
                <a:gd name="connsiteY8" fmla="*/ 934680 h 934680"/>
                <a:gd name="connsiteX9" fmla="*/ 13223 w 2947988"/>
                <a:gd name="connsiteY9" fmla="*/ 748595 h 934680"/>
                <a:gd name="connsiteX10" fmla="*/ 0 w 2947988"/>
                <a:gd name="connsiteY10" fmla="*/ 551347 h 934680"/>
                <a:gd name="connsiteX11" fmla="*/ 18040 w 2947988"/>
                <a:gd name="connsiteY11" fmla="*/ 319603 h 934680"/>
                <a:gd name="connsiteX12" fmla="*/ 18257 w 2947988"/>
                <a:gd name="connsiteY12" fmla="*/ 319603 h 934680"/>
                <a:gd name="connsiteX13" fmla="*/ 55434 w 2947988"/>
                <a:gd name="connsiteY13" fmla="*/ 15158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7988" h="934680">
                  <a:moveTo>
                    <a:pt x="112831" y="0"/>
                  </a:moveTo>
                  <a:lnTo>
                    <a:pt x="2835158" y="0"/>
                  </a:lnTo>
                  <a:lnTo>
                    <a:pt x="2892555" y="151588"/>
                  </a:lnTo>
                  <a:lnTo>
                    <a:pt x="2929732" y="319603"/>
                  </a:lnTo>
                  <a:lnTo>
                    <a:pt x="2929948" y="319603"/>
                  </a:lnTo>
                  <a:cubicBezTo>
                    <a:pt x="2941428" y="394940"/>
                    <a:pt x="2947988" y="472734"/>
                    <a:pt x="2947988" y="551347"/>
                  </a:cubicBezTo>
                  <a:cubicBezTo>
                    <a:pt x="2947988" y="617677"/>
                    <a:pt x="2943478" y="683597"/>
                    <a:pt x="2934766" y="748595"/>
                  </a:cubicBezTo>
                  <a:lnTo>
                    <a:pt x="2897457" y="934680"/>
                  </a:lnTo>
                  <a:lnTo>
                    <a:pt x="50531" y="934680"/>
                  </a:lnTo>
                  <a:lnTo>
                    <a:pt x="13223" y="748595"/>
                  </a:lnTo>
                  <a:cubicBezTo>
                    <a:pt x="4510" y="683597"/>
                    <a:pt x="0" y="617677"/>
                    <a:pt x="0" y="551347"/>
                  </a:cubicBezTo>
                  <a:cubicBezTo>
                    <a:pt x="0" y="472734"/>
                    <a:pt x="6560" y="394940"/>
                    <a:pt x="18040" y="319603"/>
                  </a:cubicBezTo>
                  <a:lnTo>
                    <a:pt x="18257" y="319603"/>
                  </a:lnTo>
                  <a:lnTo>
                    <a:pt x="55434" y="151588"/>
                  </a:ln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id="{C4AF209E-7051-4C88-41EE-BCFA163B1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471" y="1570911"/>
              <a:ext cx="2722326" cy="923408"/>
            </a:xfrm>
            <a:custGeom>
              <a:avLst/>
              <a:gdLst>
                <a:gd name="connsiteX0" fmla="*/ 1360752 w 2722326"/>
                <a:gd name="connsiteY0" fmla="*/ 0 h 923408"/>
                <a:gd name="connsiteX1" fmla="*/ 2563694 w 2722326"/>
                <a:gd name="connsiteY1" fmla="*/ 622300 h 923408"/>
                <a:gd name="connsiteX2" fmla="*/ 2562730 w 2722326"/>
                <a:gd name="connsiteY2" fmla="*/ 622300 h 923408"/>
                <a:gd name="connsiteX3" fmla="*/ 2689992 w 2722326"/>
                <a:gd name="connsiteY3" fmla="*/ 838012 h 923408"/>
                <a:gd name="connsiteX4" fmla="*/ 2722326 w 2722326"/>
                <a:gd name="connsiteY4" fmla="*/ 923408 h 923408"/>
                <a:gd name="connsiteX5" fmla="*/ 0 w 2722326"/>
                <a:gd name="connsiteY5" fmla="*/ 923408 h 923408"/>
                <a:gd name="connsiteX6" fmla="*/ 32334 w 2722326"/>
                <a:gd name="connsiteY6" fmla="*/ 838012 h 923408"/>
                <a:gd name="connsiteX7" fmla="*/ 159595 w 2722326"/>
                <a:gd name="connsiteY7" fmla="*/ 622300 h 923408"/>
                <a:gd name="connsiteX8" fmla="*/ 158631 w 2722326"/>
                <a:gd name="connsiteY8" fmla="*/ 622300 h 923408"/>
                <a:gd name="connsiteX9" fmla="*/ 1360752 w 2722326"/>
                <a:gd name="connsiteY9" fmla="*/ 0 h 9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326" h="923408">
                  <a:moveTo>
                    <a:pt x="1360752" y="0"/>
                  </a:moveTo>
                  <a:cubicBezTo>
                    <a:pt x="1856371" y="0"/>
                    <a:pt x="2296191" y="246293"/>
                    <a:pt x="2563694" y="622300"/>
                  </a:cubicBezTo>
                  <a:lnTo>
                    <a:pt x="2562730" y="622300"/>
                  </a:lnTo>
                  <a:cubicBezTo>
                    <a:pt x="2611002" y="690255"/>
                    <a:pt x="2653625" y="762360"/>
                    <a:pt x="2689992" y="838012"/>
                  </a:cubicBezTo>
                  <a:lnTo>
                    <a:pt x="2722326" y="923408"/>
                  </a:lnTo>
                  <a:lnTo>
                    <a:pt x="0" y="923408"/>
                  </a:lnTo>
                  <a:lnTo>
                    <a:pt x="32334" y="838012"/>
                  </a:lnTo>
                  <a:cubicBezTo>
                    <a:pt x="68701" y="762360"/>
                    <a:pt x="111323" y="690255"/>
                    <a:pt x="159595" y="622300"/>
                  </a:cubicBezTo>
                  <a:lnTo>
                    <a:pt x="158631" y="622300"/>
                  </a:lnTo>
                  <a:cubicBezTo>
                    <a:pt x="426134" y="246293"/>
                    <a:pt x="865954" y="0"/>
                    <a:pt x="136075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28">
              <a:extLst>
                <a:ext uri="{FF2B5EF4-FFF2-40B4-BE49-F238E27FC236}">
                  <a16:creationId xmlns:a16="http://schemas.microsoft.com/office/drawing/2014/main" id="{B845EB23-CCCD-1299-5899-5C4EAB462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072" y="4363680"/>
              <a:ext cx="1649761" cy="934680"/>
            </a:xfrm>
            <a:custGeom>
              <a:avLst/>
              <a:gdLst>
                <a:gd name="connsiteX0" fmla="*/ 0 w 1649761"/>
                <a:gd name="connsiteY0" fmla="*/ 0 h 934680"/>
                <a:gd name="connsiteX1" fmla="*/ 1649761 w 1649761"/>
                <a:gd name="connsiteY1" fmla="*/ 0 h 934680"/>
                <a:gd name="connsiteX2" fmla="*/ 1612282 w 1649761"/>
                <a:gd name="connsiteY2" fmla="*/ 56458 h 934680"/>
                <a:gd name="connsiteX3" fmla="*/ 1490914 w 1649761"/>
                <a:gd name="connsiteY3" fmla="*/ 313968 h 934680"/>
                <a:gd name="connsiteX4" fmla="*/ 1490043 w 1649761"/>
                <a:gd name="connsiteY4" fmla="*/ 313968 h 934680"/>
                <a:gd name="connsiteX5" fmla="*/ 1425289 w 1649761"/>
                <a:gd name="connsiteY5" fmla="*/ 617774 h 934680"/>
                <a:gd name="connsiteX6" fmla="*/ 1425289 w 1649761"/>
                <a:gd name="connsiteY6" fmla="*/ 851974 h 934680"/>
                <a:gd name="connsiteX7" fmla="*/ 1374803 w 1649761"/>
                <a:gd name="connsiteY7" fmla="*/ 928092 h 934680"/>
                <a:gd name="connsiteX8" fmla="*/ 1342508 w 1649761"/>
                <a:gd name="connsiteY8" fmla="*/ 934680 h 934680"/>
                <a:gd name="connsiteX9" fmla="*/ 307254 w 1649761"/>
                <a:gd name="connsiteY9" fmla="*/ 934680 h 934680"/>
                <a:gd name="connsiteX10" fmla="*/ 274959 w 1649761"/>
                <a:gd name="connsiteY10" fmla="*/ 928092 h 934680"/>
                <a:gd name="connsiteX11" fmla="*/ 224472 w 1649761"/>
                <a:gd name="connsiteY11" fmla="*/ 851974 h 934680"/>
                <a:gd name="connsiteX12" fmla="*/ 224472 w 1649761"/>
                <a:gd name="connsiteY12" fmla="*/ 625144 h 934680"/>
                <a:gd name="connsiteX13" fmla="*/ 224472 w 1649761"/>
                <a:gd name="connsiteY13" fmla="*/ 617774 h 934680"/>
                <a:gd name="connsiteX14" fmla="*/ 159718 w 1649761"/>
                <a:gd name="connsiteY14" fmla="*/ 313968 h 934680"/>
                <a:gd name="connsiteX15" fmla="*/ 158846 w 1649761"/>
                <a:gd name="connsiteY15" fmla="*/ 313968 h 934680"/>
                <a:gd name="connsiteX16" fmla="*/ 37479 w 1649761"/>
                <a:gd name="connsiteY16" fmla="*/ 5645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9761" h="934680">
                  <a:moveTo>
                    <a:pt x="0" y="0"/>
                  </a:moveTo>
                  <a:lnTo>
                    <a:pt x="1649761" y="0"/>
                  </a:lnTo>
                  <a:lnTo>
                    <a:pt x="1612282" y="56458"/>
                  </a:lnTo>
                  <a:cubicBezTo>
                    <a:pt x="1557190" y="149762"/>
                    <a:pt x="1518409" y="237106"/>
                    <a:pt x="1490914" y="313968"/>
                  </a:cubicBezTo>
                  <a:lnTo>
                    <a:pt x="1490043" y="313968"/>
                  </a:lnTo>
                  <a:cubicBezTo>
                    <a:pt x="1435125" y="467918"/>
                    <a:pt x="1426929" y="580105"/>
                    <a:pt x="1425289" y="617774"/>
                  </a:cubicBezTo>
                  <a:lnTo>
                    <a:pt x="1425289" y="851974"/>
                  </a:lnTo>
                  <a:cubicBezTo>
                    <a:pt x="1425289" y="885754"/>
                    <a:pt x="1404541" y="915387"/>
                    <a:pt x="1374803" y="928092"/>
                  </a:cubicBezTo>
                  <a:lnTo>
                    <a:pt x="1342508" y="934680"/>
                  </a:lnTo>
                  <a:lnTo>
                    <a:pt x="307254" y="934680"/>
                  </a:lnTo>
                  <a:lnTo>
                    <a:pt x="274959" y="928092"/>
                  </a:lnTo>
                  <a:cubicBezTo>
                    <a:pt x="245220" y="915387"/>
                    <a:pt x="224472" y="885754"/>
                    <a:pt x="224472" y="851974"/>
                  </a:cubicBezTo>
                  <a:lnTo>
                    <a:pt x="224472" y="625144"/>
                  </a:lnTo>
                  <a:lnTo>
                    <a:pt x="224472" y="617774"/>
                  </a:lnTo>
                  <a:cubicBezTo>
                    <a:pt x="222833" y="580924"/>
                    <a:pt x="214636" y="467918"/>
                    <a:pt x="159718" y="313968"/>
                  </a:cubicBezTo>
                  <a:lnTo>
                    <a:pt x="158846" y="313968"/>
                  </a:lnTo>
                  <a:cubicBezTo>
                    <a:pt x="131351" y="237106"/>
                    <a:pt x="92571" y="149762"/>
                    <a:pt x="37479" y="56458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26">
              <a:extLst>
                <a:ext uri="{FF2B5EF4-FFF2-40B4-BE49-F238E27FC236}">
                  <a16:creationId xmlns:a16="http://schemas.microsoft.com/office/drawing/2014/main" id="{10CAAF84-E216-CACD-DC5E-3CDA002C5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170" y="3429000"/>
              <a:ext cx="2846926" cy="934680"/>
            </a:xfrm>
            <a:custGeom>
              <a:avLst/>
              <a:gdLst>
                <a:gd name="connsiteX0" fmla="*/ 0 w 2846926"/>
                <a:gd name="connsiteY0" fmla="*/ 0 h 934680"/>
                <a:gd name="connsiteX1" fmla="*/ 2846926 w 2846926"/>
                <a:gd name="connsiteY1" fmla="*/ 0 h 934680"/>
                <a:gd name="connsiteX2" fmla="*/ 2845796 w 2846926"/>
                <a:gd name="connsiteY2" fmla="*/ 5636 h 934680"/>
                <a:gd name="connsiteX3" fmla="*/ 2845863 w 2846926"/>
                <a:gd name="connsiteY3" fmla="*/ 5636 h 934680"/>
                <a:gd name="connsiteX4" fmla="*/ 2612799 w 2846926"/>
                <a:gd name="connsiteY4" fmla="*/ 486699 h 934680"/>
                <a:gd name="connsiteX5" fmla="*/ 2496517 w 2846926"/>
                <a:gd name="connsiteY5" fmla="*/ 626348 h 934680"/>
                <a:gd name="connsiteX6" fmla="*/ 2497407 w 2846926"/>
                <a:gd name="connsiteY6" fmla="*/ 626348 h 934680"/>
                <a:gd name="connsiteX7" fmla="*/ 2485096 w 2846926"/>
                <a:gd name="connsiteY7" fmla="*/ 639501 h 934680"/>
                <a:gd name="connsiteX8" fmla="*/ 2478530 w 2846926"/>
                <a:gd name="connsiteY8" fmla="*/ 646078 h 934680"/>
                <a:gd name="connsiteX9" fmla="*/ 2439134 w 2846926"/>
                <a:gd name="connsiteY9" fmla="*/ 687181 h 934680"/>
                <a:gd name="connsiteX10" fmla="*/ 2430106 w 2846926"/>
                <a:gd name="connsiteY10" fmla="*/ 697045 h 934680"/>
                <a:gd name="connsiteX11" fmla="*/ 2430106 w 2846926"/>
                <a:gd name="connsiteY11" fmla="*/ 697867 h 934680"/>
                <a:gd name="connsiteX12" fmla="*/ 2306366 w 2846926"/>
                <a:gd name="connsiteY12" fmla="*/ 847277 h 934680"/>
                <a:gd name="connsiteX13" fmla="*/ 2248344 w 2846926"/>
                <a:gd name="connsiteY13" fmla="*/ 934680 h 934680"/>
                <a:gd name="connsiteX14" fmla="*/ 598583 w 2846926"/>
                <a:gd name="connsiteY14" fmla="*/ 934680 h 934680"/>
                <a:gd name="connsiteX15" fmla="*/ 540561 w 2846926"/>
                <a:gd name="connsiteY15" fmla="*/ 847277 h 934680"/>
                <a:gd name="connsiteX16" fmla="*/ 416820 w 2846926"/>
                <a:gd name="connsiteY16" fmla="*/ 697867 h 934680"/>
                <a:gd name="connsiteX17" fmla="*/ 400405 w 2846926"/>
                <a:gd name="connsiteY17" fmla="*/ 678960 h 934680"/>
                <a:gd name="connsiteX18" fmla="*/ 369217 w 2846926"/>
                <a:gd name="connsiteY18" fmla="*/ 647722 h 934680"/>
                <a:gd name="connsiteX19" fmla="*/ 361830 w 2846926"/>
                <a:gd name="connsiteY19" fmla="*/ 639501 h 934680"/>
                <a:gd name="connsiteX20" fmla="*/ 349519 w 2846926"/>
                <a:gd name="connsiteY20" fmla="*/ 626348 h 934680"/>
                <a:gd name="connsiteX21" fmla="*/ 350409 w 2846926"/>
                <a:gd name="connsiteY21" fmla="*/ 626348 h 934680"/>
                <a:gd name="connsiteX22" fmla="*/ 234128 w 2846926"/>
                <a:gd name="connsiteY22" fmla="*/ 486699 h 934680"/>
                <a:gd name="connsiteX23" fmla="*/ 1063 w 2846926"/>
                <a:gd name="connsiteY23" fmla="*/ 5636 h 934680"/>
                <a:gd name="connsiteX24" fmla="*/ 1130 w 2846926"/>
                <a:gd name="connsiteY24" fmla="*/ 5636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46926" h="934680">
                  <a:moveTo>
                    <a:pt x="0" y="0"/>
                  </a:moveTo>
                  <a:lnTo>
                    <a:pt x="2846926" y="0"/>
                  </a:lnTo>
                  <a:lnTo>
                    <a:pt x="2845796" y="5636"/>
                  </a:lnTo>
                  <a:lnTo>
                    <a:pt x="2845863" y="5636"/>
                  </a:lnTo>
                  <a:cubicBezTo>
                    <a:pt x="2798505" y="178444"/>
                    <a:pt x="2719778" y="341104"/>
                    <a:pt x="2612799" y="486699"/>
                  </a:cubicBezTo>
                  <a:lnTo>
                    <a:pt x="2496517" y="626348"/>
                  </a:lnTo>
                  <a:lnTo>
                    <a:pt x="2497407" y="626348"/>
                  </a:lnTo>
                  <a:cubicBezTo>
                    <a:pt x="2493303" y="630458"/>
                    <a:pt x="2489200" y="634569"/>
                    <a:pt x="2485096" y="639501"/>
                  </a:cubicBezTo>
                  <a:lnTo>
                    <a:pt x="2478530" y="646078"/>
                  </a:lnTo>
                  <a:cubicBezTo>
                    <a:pt x="2465398" y="660053"/>
                    <a:pt x="2452266" y="673206"/>
                    <a:pt x="2439134" y="687181"/>
                  </a:cubicBezTo>
                  <a:lnTo>
                    <a:pt x="2430106" y="697045"/>
                  </a:lnTo>
                  <a:lnTo>
                    <a:pt x="2430106" y="697867"/>
                  </a:lnTo>
                  <a:cubicBezTo>
                    <a:pt x="2383734" y="748218"/>
                    <a:pt x="2342697" y="798210"/>
                    <a:pt x="2306366" y="847277"/>
                  </a:cubicBezTo>
                  <a:lnTo>
                    <a:pt x="2248344" y="934680"/>
                  </a:lnTo>
                  <a:lnTo>
                    <a:pt x="598583" y="934680"/>
                  </a:lnTo>
                  <a:lnTo>
                    <a:pt x="540561" y="847277"/>
                  </a:lnTo>
                  <a:cubicBezTo>
                    <a:pt x="504230" y="798210"/>
                    <a:pt x="463193" y="748218"/>
                    <a:pt x="416820" y="697867"/>
                  </a:cubicBezTo>
                  <a:lnTo>
                    <a:pt x="400405" y="678960"/>
                  </a:lnTo>
                  <a:cubicBezTo>
                    <a:pt x="390556" y="669095"/>
                    <a:pt x="379887" y="658408"/>
                    <a:pt x="369217" y="647722"/>
                  </a:cubicBezTo>
                  <a:lnTo>
                    <a:pt x="361830" y="639501"/>
                  </a:lnTo>
                  <a:cubicBezTo>
                    <a:pt x="357727" y="634569"/>
                    <a:pt x="353623" y="630458"/>
                    <a:pt x="349519" y="626348"/>
                  </a:cubicBezTo>
                  <a:lnTo>
                    <a:pt x="350409" y="626348"/>
                  </a:lnTo>
                  <a:lnTo>
                    <a:pt x="234128" y="486699"/>
                  </a:lnTo>
                  <a:cubicBezTo>
                    <a:pt x="127148" y="341104"/>
                    <a:pt x="48422" y="178444"/>
                    <a:pt x="1063" y="5636"/>
                  </a:cubicBezTo>
                  <a:lnTo>
                    <a:pt x="1130" y="563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FE821D1-DD2D-C4AA-C873-985ADA90E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353923"/>
              <a:ext cx="1177925" cy="255588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101D984-8D71-674D-63C6-5D5300C6D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353923"/>
              <a:ext cx="374650" cy="255588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EE889AA-670C-FDD5-DEDB-5E2EE1D51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633323"/>
              <a:ext cx="1177925" cy="257175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346829C-66A7-6FB2-70EC-81987C378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633323"/>
              <a:ext cx="374650" cy="257175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8DD54F0-1A71-0D9D-F69E-CCE6C8DD1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40" y="5914311"/>
              <a:ext cx="835025" cy="230188"/>
            </a:xfrm>
            <a:custGeom>
              <a:avLst/>
              <a:gdLst>
                <a:gd name="T0" fmla="*/ 509 w 1017"/>
                <a:gd name="T1" fmla="*/ 281 h 281"/>
                <a:gd name="T2" fmla="*/ 0 w 1017"/>
                <a:gd name="T3" fmla="*/ 0 h 281"/>
                <a:gd name="T4" fmla="*/ 1017 w 1017"/>
                <a:gd name="T5" fmla="*/ 0 h 281"/>
                <a:gd name="T6" fmla="*/ 509 w 1017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281">
                  <a:moveTo>
                    <a:pt x="509" y="281"/>
                  </a:moveTo>
                  <a:cubicBezTo>
                    <a:pt x="243" y="281"/>
                    <a:pt x="24" y="157"/>
                    <a:pt x="0" y="0"/>
                  </a:cubicBezTo>
                  <a:lnTo>
                    <a:pt x="1017" y="0"/>
                  </a:lnTo>
                  <a:cubicBezTo>
                    <a:pt x="993" y="157"/>
                    <a:pt x="774" y="281"/>
                    <a:pt x="509" y="28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E56094C-E527-E488-9504-358783B19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802" y="5914311"/>
              <a:ext cx="587375" cy="230188"/>
            </a:xfrm>
            <a:custGeom>
              <a:avLst/>
              <a:gdLst>
                <a:gd name="T0" fmla="*/ 416 w 716"/>
                <a:gd name="T1" fmla="*/ 0 h 281"/>
                <a:gd name="T2" fmla="*/ 0 w 716"/>
                <a:gd name="T3" fmla="*/ 0 h 281"/>
                <a:gd name="T4" fmla="*/ 509 w 716"/>
                <a:gd name="T5" fmla="*/ 281 h 281"/>
                <a:gd name="T6" fmla="*/ 716 w 716"/>
                <a:gd name="T7" fmla="*/ 254 h 281"/>
                <a:gd name="T8" fmla="*/ 416 w 716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81">
                  <a:moveTo>
                    <a:pt x="416" y="0"/>
                  </a:moveTo>
                  <a:lnTo>
                    <a:pt x="0" y="0"/>
                  </a:lnTo>
                  <a:cubicBezTo>
                    <a:pt x="24" y="157"/>
                    <a:pt x="243" y="281"/>
                    <a:pt x="509" y="281"/>
                  </a:cubicBezTo>
                  <a:cubicBezTo>
                    <a:pt x="582" y="281"/>
                    <a:pt x="653" y="272"/>
                    <a:pt x="716" y="254"/>
                  </a:cubicBezTo>
                  <a:cubicBezTo>
                    <a:pt x="552" y="210"/>
                    <a:pt x="433" y="113"/>
                    <a:pt x="4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TextBox 76">
              <a:extLst>
                <a:ext uri="{FF2B5EF4-FFF2-40B4-BE49-F238E27FC236}">
                  <a16:creationId xmlns:a16="http://schemas.microsoft.com/office/drawing/2014/main" id="{9C582BF0-2C2B-0D17-E8FB-32D1D385D21B}"/>
                </a:ext>
              </a:extLst>
            </p:cNvPr>
            <p:cNvSpPr txBox="1"/>
            <p:nvPr/>
          </p:nvSpPr>
          <p:spPr>
            <a:xfrm>
              <a:off x="3269466" y="1877793"/>
              <a:ext cx="1452044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رقم الحوالة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Box 77">
              <a:extLst>
                <a:ext uri="{FF2B5EF4-FFF2-40B4-BE49-F238E27FC236}">
                  <a16:creationId xmlns:a16="http://schemas.microsoft.com/office/drawing/2014/main" id="{2AB0EDD4-4B9B-660D-5CF6-393165C4066C}"/>
                </a:ext>
              </a:extLst>
            </p:cNvPr>
            <p:cNvSpPr txBox="1"/>
            <p:nvPr/>
          </p:nvSpPr>
          <p:spPr>
            <a:xfrm>
              <a:off x="3344970" y="2714503"/>
              <a:ext cx="1589964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نظام الصرف</a:t>
              </a:r>
              <a:endPara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78">
              <a:extLst>
                <a:ext uri="{FF2B5EF4-FFF2-40B4-BE49-F238E27FC236}">
                  <a16:creationId xmlns:a16="http://schemas.microsoft.com/office/drawing/2014/main" id="{0F84E855-BD9D-B2DE-421D-5B6BD3F90F97}"/>
                </a:ext>
              </a:extLst>
            </p:cNvPr>
            <p:cNvSpPr txBox="1"/>
            <p:nvPr/>
          </p:nvSpPr>
          <p:spPr>
            <a:xfrm>
              <a:off x="3006462" y="3595299"/>
              <a:ext cx="1917081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مؤيدات الصرف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79">
              <a:extLst>
                <a:ext uri="{FF2B5EF4-FFF2-40B4-BE49-F238E27FC236}">
                  <a16:creationId xmlns:a16="http://schemas.microsoft.com/office/drawing/2014/main" id="{61FCEA2A-7D8F-FDC4-B1EC-A0E40DF72C26}"/>
                </a:ext>
              </a:extLst>
            </p:cNvPr>
            <p:cNvSpPr txBox="1"/>
            <p:nvPr/>
          </p:nvSpPr>
          <p:spPr>
            <a:xfrm>
              <a:off x="3497343" y="4378469"/>
              <a:ext cx="1234923" cy="8936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اسكنه الوثائق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9" name="مربع نص 38">
            <a:extLst>
              <a:ext uri="{FF2B5EF4-FFF2-40B4-BE49-F238E27FC236}">
                <a16:creationId xmlns:a16="http://schemas.microsoft.com/office/drawing/2014/main" id="{518EBB83-DC13-C0F1-6299-DD73E3536C7E}"/>
              </a:ext>
            </a:extLst>
          </p:cNvPr>
          <p:cNvSpPr txBox="1"/>
          <p:nvPr/>
        </p:nvSpPr>
        <p:spPr>
          <a:xfrm flipH="1">
            <a:off x="4964733" y="1477563"/>
            <a:ext cx="3264866" cy="523220"/>
          </a:xfrm>
          <a:prstGeom prst="homePlate">
            <a:avLst/>
          </a:prstGeom>
          <a:noFill/>
          <a:ln w="12700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ar-SA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حوالات الأمل </a:t>
            </a:r>
            <a:r>
              <a:rPr lang="ar-S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اكسبرس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0" name="مربع نص 39">
            <a:extLst>
              <a:ext uri="{FF2B5EF4-FFF2-40B4-BE49-F238E27FC236}">
                <a16:creationId xmlns:a16="http://schemas.microsoft.com/office/drawing/2014/main" id="{F2504848-F0B9-18B8-0A11-20F2BE5169BB}"/>
              </a:ext>
            </a:extLst>
          </p:cNvPr>
          <p:cNvSpPr txBox="1"/>
          <p:nvPr/>
        </p:nvSpPr>
        <p:spPr>
          <a:xfrm>
            <a:off x="1196786" y="1451362"/>
            <a:ext cx="2325375" cy="523220"/>
          </a:xfrm>
          <a:prstGeom prst="homePlate">
            <a:avLst/>
          </a:prstGeom>
          <a:noFill/>
          <a:ln w="3175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ar-YE"/>
            </a:defPPr>
            <a:lvl1pPr>
              <a:defRPr sz="2800" b="1">
                <a:solidFill>
                  <a:srgbClr val="54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ar-SA" dirty="0">
                <a:solidFill>
                  <a:schemeClr val="tx1"/>
                </a:solidFill>
              </a:rPr>
              <a:t>حوالات المشاريع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مربع نص 40">
            <a:extLst>
              <a:ext uri="{FF2B5EF4-FFF2-40B4-BE49-F238E27FC236}">
                <a16:creationId xmlns:a16="http://schemas.microsoft.com/office/drawing/2014/main" id="{12899D31-5D60-FE5C-9874-856EBBA69655}"/>
              </a:ext>
            </a:extLst>
          </p:cNvPr>
          <p:cNvSpPr txBox="1"/>
          <p:nvPr/>
        </p:nvSpPr>
        <p:spPr>
          <a:xfrm>
            <a:off x="5724128" y="232804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sz="2000" b="1" dirty="0">
                <a:solidFill>
                  <a:schemeClr val="tx2"/>
                </a:solidFill>
              </a:rPr>
              <a:t>تبدأ بالرقم (30).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2" name="مربع نص 41">
            <a:extLst>
              <a:ext uri="{FF2B5EF4-FFF2-40B4-BE49-F238E27FC236}">
                <a16:creationId xmlns:a16="http://schemas.microsoft.com/office/drawing/2014/main" id="{66EE9E45-BD6B-E328-311F-CEE9E7B66A07}"/>
              </a:ext>
            </a:extLst>
          </p:cNvPr>
          <p:cNvSpPr txBox="1"/>
          <p:nvPr/>
        </p:nvSpPr>
        <p:spPr>
          <a:xfrm>
            <a:off x="251520" y="2373067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ar-YE"/>
            </a:defPPr>
            <a:lvl1pPr marL="285750" indent="-285750">
              <a:buFont typeface="Wingdings" panose="05000000000000000000" pitchFamily="2" charset="2"/>
              <a:buChar char="q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ar-SA" dirty="0"/>
              <a:t>تبدأ بالرقم (30).</a:t>
            </a:r>
            <a:endParaRPr lang="en-US" dirty="0"/>
          </a:p>
        </p:txBody>
      </p:sp>
      <p:sp>
        <p:nvSpPr>
          <p:cNvPr id="43" name="مربع نص 42">
            <a:extLst>
              <a:ext uri="{FF2B5EF4-FFF2-40B4-BE49-F238E27FC236}">
                <a16:creationId xmlns:a16="http://schemas.microsoft.com/office/drawing/2014/main" id="{C77621B7-954D-4BA4-1273-DFF0877EFAED}"/>
              </a:ext>
            </a:extLst>
          </p:cNvPr>
          <p:cNvSpPr txBox="1"/>
          <p:nvPr/>
        </p:nvSpPr>
        <p:spPr>
          <a:xfrm>
            <a:off x="5481842" y="3554939"/>
            <a:ext cx="329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rgbClr val="FF0000"/>
                </a:solidFill>
              </a:rPr>
              <a:t>تصرف عبر نظام البنك او وكيل رئيسي (</a:t>
            </a:r>
            <a:r>
              <a:rPr lang="ar-SA" b="1" dirty="0" err="1">
                <a:solidFill>
                  <a:srgbClr val="FF0000"/>
                </a:solidFill>
              </a:rPr>
              <a:t>المنتاب</a:t>
            </a:r>
            <a:r>
              <a:rPr lang="ar-SA" b="1" dirty="0">
                <a:solidFill>
                  <a:srgbClr val="FF0000"/>
                </a:solidFill>
              </a:rPr>
              <a:t> – الناصر ... الخ)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مربع نص 43">
            <a:extLst>
              <a:ext uri="{FF2B5EF4-FFF2-40B4-BE49-F238E27FC236}">
                <a16:creationId xmlns:a16="http://schemas.microsoft.com/office/drawing/2014/main" id="{3BAF9E81-069F-32A1-E40D-8B7AE30AA67D}"/>
              </a:ext>
            </a:extLst>
          </p:cNvPr>
          <p:cNvSpPr txBox="1"/>
          <p:nvPr/>
        </p:nvSpPr>
        <p:spPr>
          <a:xfrm>
            <a:off x="149526" y="3554940"/>
            <a:ext cx="20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rgbClr val="FF0000"/>
                </a:solidFill>
              </a:rPr>
              <a:t>تصرف عبر نظام البنك فقط.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5" name="مربع نص 44">
            <a:extLst>
              <a:ext uri="{FF2B5EF4-FFF2-40B4-BE49-F238E27FC236}">
                <a16:creationId xmlns:a16="http://schemas.microsoft.com/office/drawing/2014/main" id="{02341C41-BBC1-E23B-3EED-7F5BF4485666}"/>
              </a:ext>
            </a:extLst>
          </p:cNvPr>
          <p:cNvSpPr txBox="1"/>
          <p:nvPr/>
        </p:nvSpPr>
        <p:spPr>
          <a:xfrm>
            <a:off x="5724126" y="4512738"/>
            <a:ext cx="3153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5">
                    <a:lumMod val="75000"/>
                  </a:schemeClr>
                </a:solidFill>
              </a:rPr>
              <a:t>البطاقة الشخصية الالكترونية او أي وثيقة معتمدة.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مربع نص 45">
            <a:extLst>
              <a:ext uri="{FF2B5EF4-FFF2-40B4-BE49-F238E27FC236}">
                <a16:creationId xmlns:a16="http://schemas.microsoft.com/office/drawing/2014/main" id="{56E52967-85EB-4913-ECCC-FEAF3B59F920}"/>
              </a:ext>
            </a:extLst>
          </p:cNvPr>
          <p:cNvSpPr txBox="1"/>
          <p:nvPr/>
        </p:nvSpPr>
        <p:spPr>
          <a:xfrm>
            <a:off x="88396" y="4517394"/>
            <a:ext cx="264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5">
                    <a:lumMod val="75000"/>
                  </a:schemeClr>
                </a:solidFill>
              </a:rPr>
              <a:t>بحسب الظاهر في النظام.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مربع نص 54">
            <a:extLst>
              <a:ext uri="{FF2B5EF4-FFF2-40B4-BE49-F238E27FC236}">
                <a16:creationId xmlns:a16="http://schemas.microsoft.com/office/drawing/2014/main" id="{0016268A-DC33-751C-A054-8288D58911D9}"/>
              </a:ext>
            </a:extLst>
          </p:cNvPr>
          <p:cNvSpPr txBox="1"/>
          <p:nvPr/>
        </p:nvSpPr>
        <p:spPr>
          <a:xfrm>
            <a:off x="5762467" y="539054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3">
                    <a:lumMod val="50000"/>
                  </a:schemeClr>
                </a:solidFill>
              </a:rPr>
              <a:t>غير مطلوب الاسكنة (اختياري)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6" name="مربع نص 55">
            <a:extLst>
              <a:ext uri="{FF2B5EF4-FFF2-40B4-BE49-F238E27FC236}">
                <a16:creationId xmlns:a16="http://schemas.microsoft.com/office/drawing/2014/main" id="{19E190B1-184F-19C8-B26C-C933D4B91069}"/>
              </a:ext>
            </a:extLst>
          </p:cNvPr>
          <p:cNvSpPr txBox="1"/>
          <p:nvPr/>
        </p:nvSpPr>
        <p:spPr>
          <a:xfrm>
            <a:off x="77892" y="5410861"/>
            <a:ext cx="264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3">
                    <a:lumMod val="50000"/>
                  </a:schemeClr>
                </a:solidFill>
              </a:rPr>
              <a:t>الزامي اسكنه وثائق الصرف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7" name="صورة 56">
            <a:extLst>
              <a:ext uri="{FF2B5EF4-FFF2-40B4-BE49-F238E27FC236}">
                <a16:creationId xmlns:a16="http://schemas.microsoft.com/office/drawing/2014/main" id="{C4DAA8D9-2EC5-1B78-95F4-BDC1F4471B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36" y="772882"/>
            <a:ext cx="806659" cy="719675"/>
          </a:xfrm>
          <a:prstGeom prst="rect">
            <a:avLst/>
          </a:prstGeom>
        </p:spPr>
      </p:pic>
      <p:sp>
        <p:nvSpPr>
          <p:cNvPr id="29" name="مربع نص 54">
            <a:extLst>
              <a:ext uri="{FF2B5EF4-FFF2-40B4-BE49-F238E27FC236}">
                <a16:creationId xmlns:a16="http://schemas.microsoft.com/office/drawing/2014/main" id="{0016268A-DC33-751C-A054-8288D58911D9}"/>
              </a:ext>
            </a:extLst>
          </p:cNvPr>
          <p:cNvSpPr txBox="1"/>
          <p:nvPr/>
        </p:nvSpPr>
        <p:spPr>
          <a:xfrm>
            <a:off x="5791708" y="2948217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3">
                    <a:lumMod val="50000"/>
                  </a:schemeClr>
                </a:solidFill>
              </a:rPr>
              <a:t>طول رقم الحوالات (11)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مربع نص 54">
            <a:extLst>
              <a:ext uri="{FF2B5EF4-FFF2-40B4-BE49-F238E27FC236}">
                <a16:creationId xmlns:a16="http://schemas.microsoft.com/office/drawing/2014/main" id="{0016268A-DC33-751C-A054-8288D58911D9}"/>
              </a:ext>
            </a:extLst>
          </p:cNvPr>
          <p:cNvSpPr txBox="1"/>
          <p:nvPr/>
        </p:nvSpPr>
        <p:spPr>
          <a:xfrm>
            <a:off x="201143" y="304877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3">
                    <a:lumMod val="50000"/>
                  </a:schemeClr>
                </a:solidFill>
              </a:rPr>
              <a:t>طول رقم الحوالات (13)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287555"/>
            <a:ext cx="8674100" cy="5529476"/>
            <a:chOff x="152400" y="287555"/>
            <a:chExt cx="8674100" cy="5529476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0"/>
            <a:stretch/>
          </p:blipFill>
          <p:spPr bwMode="auto">
            <a:xfrm>
              <a:off x="152400" y="1179163"/>
              <a:ext cx="8674100" cy="463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61"/>
            <a:stretch/>
          </p:blipFill>
          <p:spPr bwMode="auto">
            <a:xfrm>
              <a:off x="949271" y="1737102"/>
              <a:ext cx="6737589" cy="317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114800" y="1905000"/>
              <a:ext cx="1070217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5549590" y="104382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5025180" y="1330223"/>
              <a:ext cx="69242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عكس الحوالة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14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3140" y="287555"/>
            <a:ext cx="8966472" cy="5790397"/>
            <a:chOff x="83140" y="287555"/>
            <a:chExt cx="8966472" cy="5790397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41"/>
            <a:stretch/>
          </p:blipFill>
          <p:spPr bwMode="auto">
            <a:xfrm>
              <a:off x="83140" y="1372631"/>
              <a:ext cx="8860071" cy="470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t="9053" r="4438" b="7041"/>
            <a:stretch/>
          </p:blipFill>
          <p:spPr bwMode="auto">
            <a:xfrm>
              <a:off x="1581473" y="2231756"/>
              <a:ext cx="6462831" cy="3370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46716" y="2585046"/>
              <a:ext cx="807629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رقم الحوالة </a:t>
              </a:r>
              <a:endParaRPr lang="ar-YE" b="1" dirty="0"/>
            </a:p>
          </p:txBody>
        </p:sp>
        <p:sp>
          <p:nvSpPr>
            <p:cNvPr id="11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65079" y="2753888"/>
              <a:ext cx="1153225" cy="7386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زر  استعلام عن الحوالة </a:t>
              </a:r>
              <a:endParaRPr lang="ar-YE" sz="1400" b="1" dirty="0"/>
            </a:p>
          </p:txBody>
        </p:sp>
        <p:cxnSp>
          <p:nvCxnSpPr>
            <p:cNvPr id="12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2912" y="2908851"/>
              <a:ext cx="336947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6848364" y="2850684"/>
              <a:ext cx="0" cy="31335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04251" y="4702368"/>
              <a:ext cx="828336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 زر ترحيل الطلب </a:t>
              </a:r>
              <a:endParaRPr lang="ar-YE" sz="1400" b="1" dirty="0"/>
            </a:p>
          </p:txBody>
        </p:sp>
        <p:sp>
          <p:nvSpPr>
            <p:cNvPr id="24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348013" y="4702368"/>
              <a:ext cx="899413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سبب العكس</a:t>
              </a:r>
              <a:endParaRPr lang="ar-YE" sz="1400" b="1" dirty="0"/>
            </a:p>
          </p:txBody>
        </p:sp>
        <p:sp>
          <p:nvSpPr>
            <p:cNvPr id="2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314120" y="4048053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مقدم الطلب </a:t>
              </a:r>
              <a:endParaRPr lang="ar-YE" sz="1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 flipV="1">
              <a:off x="6848364" y="3145660"/>
              <a:ext cx="1308458" cy="205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4520" y="4201941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949" y="5225588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90543" y="286859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07949" y="483288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247426" y="391695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315195" y="29040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968383" y="44401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1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عكس الحوالة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19600" y="1688125"/>
              <a:ext cx="116635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5417940" y="142266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24" idx="3"/>
            </p:cNvCxnSpPr>
            <p:nvPr/>
          </p:nvCxnSpPr>
          <p:spPr>
            <a:xfrm flipV="1">
              <a:off x="1247426" y="4440177"/>
              <a:ext cx="1319879" cy="523801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094559" y="3689919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اسم المستفيد</a:t>
              </a:r>
              <a:endParaRPr lang="ar-YE" sz="1400" b="1" dirty="0"/>
            </a:p>
          </p:txBody>
        </p:sp>
        <p:sp>
          <p:nvSpPr>
            <p:cNvPr id="4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19212" y="4290316"/>
              <a:ext cx="930400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  <a:endParaRPr lang="ar-YE" sz="1400" b="1" dirty="0"/>
            </a:p>
          </p:txBody>
        </p:sp>
        <p:cxnSp>
          <p:nvCxnSpPr>
            <p:cNvPr id="47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502593" y="3951529"/>
              <a:ext cx="591966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45" idx="1"/>
            </p:cNvCxnSpPr>
            <p:nvPr/>
          </p:nvCxnSpPr>
          <p:spPr>
            <a:xfrm rot="10800000">
              <a:off x="7315200" y="4179149"/>
              <a:ext cx="804012" cy="2650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78025" y="417914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57403" y="36893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45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3328" y="462326"/>
            <a:ext cx="8526402" cy="5576890"/>
            <a:chOff x="-18081" y="287555"/>
            <a:chExt cx="9103014" cy="5825179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77"/>
            <a:stretch/>
          </p:blipFill>
          <p:spPr bwMode="auto">
            <a:xfrm>
              <a:off x="110131" y="1087376"/>
              <a:ext cx="8974802" cy="4789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عنوان 1">
              <a:extLst>
                <a:ext uri="{FF2B5EF4-FFF2-40B4-BE49-F238E27FC236}">
                  <a16:creationId xmlns:a16="http://schemas.microsoft.com/office/drawing/2014/main" id="{576B88D0-3655-5088-FCBD-AC2E9DDEA07A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إعادة تفعيل حوالة مصروفة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12" name="صورة 11">
              <a:extLst>
                <a:ext uri="{FF2B5EF4-FFF2-40B4-BE49-F238E27FC236}">
                  <a16:creationId xmlns:a16="http://schemas.microsoft.com/office/drawing/2014/main" id="{A27A2FEC-55F6-F5ED-DBE0-33999ED91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67" t="9195" r="4566" b="9641"/>
            <a:stretch/>
          </p:blipFill>
          <p:spPr>
            <a:xfrm>
              <a:off x="780714" y="1981200"/>
              <a:ext cx="7234122" cy="3657600"/>
            </a:xfrm>
            <a:prstGeom prst="rect">
              <a:avLst/>
            </a:prstGeom>
          </p:spPr>
        </p:pic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B371B388-029A-9757-E89C-E3F72FDED857}"/>
                </a:ext>
              </a:extLst>
            </p:cNvPr>
            <p:cNvSpPr/>
            <p:nvPr/>
          </p:nvSpPr>
          <p:spPr>
            <a:xfrm>
              <a:off x="4397775" y="1508237"/>
              <a:ext cx="1295400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42">
              <a:extLst>
                <a:ext uri="{FF2B5EF4-FFF2-40B4-BE49-F238E27FC236}">
                  <a16:creationId xmlns:a16="http://schemas.microsoft.com/office/drawing/2014/main" id="{D7A4DD76-4A52-F227-0578-E423FECFE4BE}"/>
                </a:ext>
              </a:extLst>
            </p:cNvPr>
            <p:cNvCxnSpPr/>
            <p:nvPr/>
          </p:nvCxnSpPr>
          <p:spPr>
            <a:xfrm flipH="1">
              <a:off x="5609165" y="122687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15716" y="2597082"/>
              <a:ext cx="807629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رقم الحوالة </a:t>
              </a:r>
              <a:endParaRPr lang="ar-YE" b="1" dirty="0"/>
            </a:p>
          </p:txBody>
        </p:sp>
        <p:sp>
          <p:nvSpPr>
            <p:cNvPr id="1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-18081" y="2620104"/>
              <a:ext cx="1153225" cy="7386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زر  استعلام عن الحوالة </a:t>
              </a:r>
              <a:endParaRPr lang="ar-YE" sz="1400" b="1" dirty="0"/>
            </a:p>
          </p:txBody>
        </p:sp>
        <p:cxnSp>
          <p:nvCxnSpPr>
            <p:cNvPr id="16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5144" y="2704567"/>
              <a:ext cx="3262631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74969" y="4891113"/>
              <a:ext cx="828336" cy="12216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زر تنفيذ عكس الحوالة</a:t>
              </a:r>
              <a:endParaRPr lang="ar-YE" sz="1400" b="1" dirty="0"/>
            </a:p>
          </p:txBody>
        </p:sp>
        <p:sp>
          <p:nvSpPr>
            <p:cNvPr id="18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10131" y="4732341"/>
              <a:ext cx="899413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سبب العكس</a:t>
              </a:r>
              <a:endParaRPr lang="ar-YE" sz="1400" b="1" dirty="0"/>
            </a:p>
          </p:txBody>
        </p:sp>
        <p:sp>
          <p:nvSpPr>
            <p:cNvPr id="19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10131" y="4004318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مقدم الطلب </a:t>
              </a:r>
              <a:endParaRPr lang="ar-YE" sz="1400" b="1" dirty="0"/>
            </a:p>
          </p:txBody>
        </p:sp>
        <p:cxnSp>
          <p:nvCxnSpPr>
            <p:cNvPr id="21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531" y="4240703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599670" y="5255561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924424" y="24069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687606" y="496306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114593" y="397851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868865" y="23347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337031" y="474790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Elbow Connector 27"/>
            <p:cNvCxnSpPr/>
            <p:nvPr/>
          </p:nvCxnSpPr>
          <p:spPr>
            <a:xfrm flipV="1">
              <a:off x="980952" y="4502022"/>
              <a:ext cx="1319879" cy="523801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38707" y="3651543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اسم المستفيد</a:t>
              </a:r>
              <a:endParaRPr lang="ar-YE" sz="1400" b="1" dirty="0"/>
            </a:p>
          </p:txBody>
        </p:sp>
        <p:sp>
          <p:nvSpPr>
            <p:cNvPr id="30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35451" y="4373649"/>
              <a:ext cx="1149481" cy="3214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  <a:endParaRPr lang="ar-YE" sz="1400" b="1" dirty="0"/>
            </a:p>
          </p:txBody>
        </p:sp>
        <p:cxnSp>
          <p:nvCxnSpPr>
            <p:cNvPr id="31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7346741" y="3913153"/>
              <a:ext cx="591966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0" idx="1"/>
            </p:cNvCxnSpPr>
            <p:nvPr/>
          </p:nvCxnSpPr>
          <p:spPr>
            <a:xfrm rot="10800000">
              <a:off x="7131447" y="4262488"/>
              <a:ext cx="804005" cy="271902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672428" y="41747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03111" y="36054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Elbow Connector 2"/>
            <p:cNvCxnSpPr>
              <a:stCxn id="11" idx="1"/>
            </p:cNvCxnSpPr>
            <p:nvPr/>
          </p:nvCxnSpPr>
          <p:spPr>
            <a:xfrm rot="10800000">
              <a:off x="7346742" y="2704567"/>
              <a:ext cx="568975" cy="354180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0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880B28C6-28A0-DD19-BAD8-54B1F18E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15" y="1628988"/>
            <a:ext cx="7211144" cy="697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ar-SA" sz="2000" b="1" dirty="0"/>
              <a:t>بعد التأكد من ربط الجهاز بالأنترنت يتم  الضغط على ايقونة النظام ليتم فتح شاشة تسجيل الدخول الى النظام ليتم ادخال بيانات  المستخدم </a:t>
            </a:r>
          </a:p>
        </p:txBody>
      </p:sp>
      <p:sp>
        <p:nvSpPr>
          <p:cNvPr id="4" name="عنوان 1">
            <a:extLst>
              <a:ext uri="{FF2B5EF4-FFF2-40B4-BE49-F238E27FC236}">
                <a16:creationId xmlns:a16="http://schemas.microsoft.com/office/drawing/2014/main" id="{67A6021A-1B1C-5B53-4313-282DAC80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694757"/>
            <a:ext cx="424847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شاشة الدخول على النظام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D78640D5-6324-A5A4-4C85-DFA24E40808A}"/>
              </a:ext>
            </a:extLst>
          </p:cNvPr>
          <p:cNvGrpSpPr/>
          <p:nvPr/>
        </p:nvGrpSpPr>
        <p:grpSpPr>
          <a:xfrm>
            <a:off x="7044053" y="928172"/>
            <a:ext cx="541979" cy="269427"/>
            <a:chOff x="7097501" y="1262471"/>
            <a:chExt cx="354819" cy="222313"/>
          </a:xfrm>
          <a:noFill/>
        </p:grpSpPr>
        <p:sp>
          <p:nvSpPr>
            <p:cNvPr id="6" name="سهم: بشكل رتبة عسكرية 5">
              <a:extLst>
                <a:ext uri="{FF2B5EF4-FFF2-40B4-BE49-F238E27FC236}">
                  <a16:creationId xmlns:a16="http://schemas.microsoft.com/office/drawing/2014/main" id="{8D0EEB88-AFFA-87F1-C829-BCA8B436851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:a16="http://schemas.microsoft.com/office/drawing/2014/main" id="{9D60C240-F66E-6F5A-54EF-EC88BB97BD19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:a16="http://schemas.microsoft.com/office/drawing/2014/main" id="{A8CDD462-7B8E-FFD5-97C1-C361CD26C630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5269" y="2362200"/>
            <a:ext cx="8077837" cy="4117015"/>
            <a:chOff x="635269" y="2326014"/>
            <a:chExt cx="8077837" cy="411701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t="8925" r="15358" b="13686"/>
            <a:stretch/>
          </p:blipFill>
          <p:spPr bwMode="auto">
            <a:xfrm>
              <a:off x="635269" y="2326014"/>
              <a:ext cx="8077837" cy="3713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مجموعة 1">
              <a:extLst>
                <a:ext uri="{FF2B5EF4-FFF2-40B4-BE49-F238E27FC236}">
                  <a16:creationId xmlns:a16="http://schemas.microsoft.com/office/drawing/2014/main" id="{006FFDB8-A229-ECF6-9D1C-966B5B39142E}"/>
                </a:ext>
              </a:extLst>
            </p:cNvPr>
            <p:cNvGrpSpPr/>
            <p:nvPr/>
          </p:nvGrpSpPr>
          <p:grpSpPr>
            <a:xfrm>
              <a:off x="770252" y="3823528"/>
              <a:ext cx="7894287" cy="2619501"/>
              <a:chOff x="521292" y="3452276"/>
              <a:chExt cx="5304400" cy="2431409"/>
            </a:xfrm>
          </p:grpSpPr>
          <p:grpSp>
            <p:nvGrpSpPr>
              <p:cNvPr id="12" name="مجموعة 11">
                <a:extLst>
                  <a:ext uri="{FF2B5EF4-FFF2-40B4-BE49-F238E27FC236}">
                    <a16:creationId xmlns:a16="http://schemas.microsoft.com/office/drawing/2014/main" id="{281255F7-C10C-E230-7A52-71A5ACBC0F46}"/>
                  </a:ext>
                </a:extLst>
              </p:cNvPr>
              <p:cNvGrpSpPr/>
              <p:nvPr/>
            </p:nvGrpSpPr>
            <p:grpSpPr>
              <a:xfrm>
                <a:off x="4157405" y="5354082"/>
                <a:ext cx="1454501" cy="529603"/>
                <a:chOff x="4157405" y="5354082"/>
                <a:chExt cx="1454501" cy="529603"/>
              </a:xfrm>
            </p:grpSpPr>
            <p:sp>
              <p:nvSpPr>
                <p:cNvPr id="10" name="مربع نص 9">
                  <a:extLst>
                    <a:ext uri="{FF2B5EF4-FFF2-40B4-BE49-F238E27FC236}">
                      <a16:creationId xmlns:a16="http://schemas.microsoft.com/office/drawing/2014/main" id="{B280699F-6C0D-8A5C-5D20-F90F90995B3B}"/>
                    </a:ext>
                  </a:extLst>
                </p:cNvPr>
                <p:cNvSpPr txBox="1"/>
                <p:nvPr/>
              </p:nvSpPr>
              <p:spPr>
                <a:xfrm>
                  <a:off x="4157405" y="5569441"/>
                  <a:ext cx="1454501" cy="314244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ar-SA" sz="1600" b="1" dirty="0"/>
                    <a:t>التاكد من </a:t>
                  </a:r>
                  <a:r>
                    <a:rPr lang="ar-YE" sz="1600" b="1" dirty="0"/>
                    <a:t>رقم </a:t>
                  </a:r>
                  <a:r>
                    <a:rPr lang="ar-SA" sz="1600" b="1" dirty="0"/>
                    <a:t>اصدارالنظام </a:t>
                  </a:r>
                  <a:endParaRPr lang="ar-YE" sz="1600" b="1" dirty="0"/>
                </a:p>
              </p:txBody>
            </p:sp>
            <p:cxnSp>
              <p:nvCxnSpPr>
                <p:cNvPr id="11" name="رابط كسهم مستقيم 10">
                  <a:extLst>
                    <a:ext uri="{FF2B5EF4-FFF2-40B4-BE49-F238E27FC236}">
                      <a16:creationId xmlns:a16="http://schemas.microsoft.com/office/drawing/2014/main" id="{8BEAB2A8-0542-F47B-A10E-0D0D4885331A}"/>
                    </a:ext>
                  </a:extLst>
                </p:cNvPr>
                <p:cNvCxnSpPr/>
                <p:nvPr/>
              </p:nvCxnSpPr>
              <p:spPr>
                <a:xfrm flipV="1">
                  <a:off x="5133262" y="5354082"/>
                  <a:ext cx="0" cy="215359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مربع نص 13">
                <a:extLst>
                  <a:ext uri="{FF2B5EF4-FFF2-40B4-BE49-F238E27FC236}">
                    <a16:creationId xmlns:a16="http://schemas.microsoft.com/office/drawing/2014/main" id="{48D40FFE-11C3-5111-2093-FC6591A54F88}"/>
                  </a:ext>
                </a:extLst>
              </p:cNvPr>
              <p:cNvSpPr txBox="1"/>
              <p:nvPr/>
            </p:nvSpPr>
            <p:spPr>
              <a:xfrm>
                <a:off x="521292" y="3452276"/>
                <a:ext cx="1415437" cy="31424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/>
                <a:r>
                  <a:rPr lang="ar-YE" sz="1600" b="1" dirty="0">
                    <a:solidFill>
                      <a:srgbClr val="54002A"/>
                    </a:solidFill>
                  </a:rPr>
                  <a:t>اسم المستخدم</a:t>
                </a:r>
              </a:p>
            </p:txBody>
          </p:sp>
          <p:grpSp>
            <p:nvGrpSpPr>
              <p:cNvPr id="16" name="مجموعة 15">
                <a:extLst>
                  <a:ext uri="{FF2B5EF4-FFF2-40B4-BE49-F238E27FC236}">
                    <a16:creationId xmlns:a16="http://schemas.microsoft.com/office/drawing/2014/main" id="{D03AAA2B-9407-A332-CF6C-2431B1A1566E}"/>
                  </a:ext>
                </a:extLst>
              </p:cNvPr>
              <p:cNvGrpSpPr/>
              <p:nvPr/>
            </p:nvGrpSpPr>
            <p:grpSpPr>
              <a:xfrm>
                <a:off x="1936728" y="3936956"/>
                <a:ext cx="3888964" cy="832409"/>
                <a:chOff x="1280316" y="2328162"/>
                <a:chExt cx="4273666" cy="832409"/>
              </a:xfrm>
            </p:grpSpPr>
            <p:sp>
              <p:nvSpPr>
                <p:cNvPr id="17" name="مربع نص 16">
                  <a:extLst>
                    <a:ext uri="{FF2B5EF4-FFF2-40B4-BE49-F238E27FC236}">
                      <a16:creationId xmlns:a16="http://schemas.microsoft.com/office/drawing/2014/main" id="{0FB31DB9-43F8-6D82-A816-0ABA17F46475}"/>
                    </a:ext>
                  </a:extLst>
                </p:cNvPr>
                <p:cNvSpPr txBox="1"/>
                <p:nvPr/>
              </p:nvSpPr>
              <p:spPr>
                <a:xfrm>
                  <a:off x="3870533" y="2617785"/>
                  <a:ext cx="1683449" cy="542786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رمز </a:t>
                  </a:r>
                  <a:r>
                    <a:rPr lang="ar-SA" sz="1600" dirty="0">
                      <a:solidFill>
                        <a:srgbClr val="54002A"/>
                      </a:solidFill>
                      <a:cs typeface="+mn-cs"/>
                    </a:rPr>
                    <a:t>التحقق كتابة نفس الرقم المضاف في المربع الاسفل</a:t>
                  </a:r>
                  <a:endParaRPr lang="ar-YE" sz="1600" dirty="0">
                    <a:solidFill>
                      <a:srgbClr val="54002A"/>
                    </a:solidFill>
                    <a:cs typeface="+mn-cs"/>
                  </a:endParaRPr>
                </a:p>
              </p:txBody>
            </p:sp>
            <p:cxnSp>
              <p:nvCxnSpPr>
                <p:cNvPr id="18" name="رابط كسهم مستقيم 17">
                  <a:extLst>
                    <a:ext uri="{FF2B5EF4-FFF2-40B4-BE49-F238E27FC236}">
                      <a16:creationId xmlns:a16="http://schemas.microsoft.com/office/drawing/2014/main" id="{066CF322-8CE1-4BF3-6334-F82543BC582A}"/>
                    </a:ext>
                  </a:extLst>
                </p:cNvPr>
                <p:cNvCxnSpPr/>
                <p:nvPr/>
              </p:nvCxnSpPr>
              <p:spPr>
                <a:xfrm>
                  <a:off x="1280316" y="2328162"/>
                  <a:ext cx="460008" cy="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مجموعة 18">
                <a:extLst>
                  <a:ext uri="{FF2B5EF4-FFF2-40B4-BE49-F238E27FC236}">
                    <a16:creationId xmlns:a16="http://schemas.microsoft.com/office/drawing/2014/main" id="{856E1E18-485C-E5FC-663B-F389D9165BE1}"/>
                  </a:ext>
                </a:extLst>
              </p:cNvPr>
              <p:cNvGrpSpPr/>
              <p:nvPr/>
            </p:nvGrpSpPr>
            <p:grpSpPr>
              <a:xfrm>
                <a:off x="526826" y="4226579"/>
                <a:ext cx="1828502" cy="314245"/>
                <a:chOff x="37084" y="2987398"/>
                <a:chExt cx="1828502" cy="314245"/>
              </a:xfrm>
            </p:grpSpPr>
            <p:sp>
              <p:nvSpPr>
                <p:cNvPr id="20" name="مربع نص 19">
                  <a:extLst>
                    <a:ext uri="{FF2B5EF4-FFF2-40B4-BE49-F238E27FC236}">
                      <a16:creationId xmlns:a16="http://schemas.microsoft.com/office/drawing/2014/main" id="{215E3F8B-FAAB-F440-5A09-D17B15E678B7}"/>
                    </a:ext>
                  </a:extLst>
                </p:cNvPr>
                <p:cNvSpPr txBox="1"/>
                <p:nvPr/>
              </p:nvSpPr>
              <p:spPr>
                <a:xfrm>
                  <a:off x="37084" y="2987398"/>
                  <a:ext cx="1439233" cy="314245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رمز </a:t>
                  </a:r>
                  <a:r>
                    <a:rPr lang="ar-SA" sz="1600" dirty="0">
                      <a:solidFill>
                        <a:srgbClr val="54002A"/>
                      </a:solidFill>
                      <a:cs typeface="+mn-cs"/>
                    </a:rPr>
                    <a:t>الجهة</a:t>
                  </a:r>
                  <a:endParaRPr lang="ar-YE" sz="1600" dirty="0">
                    <a:solidFill>
                      <a:srgbClr val="54002A"/>
                    </a:solidFill>
                    <a:cs typeface="+mn-cs"/>
                  </a:endParaRPr>
                </a:p>
              </p:txBody>
            </p:sp>
            <p:cxnSp>
              <p:nvCxnSpPr>
                <p:cNvPr id="21" name="رابط كسهم مستقيم 20">
                  <a:extLst>
                    <a:ext uri="{FF2B5EF4-FFF2-40B4-BE49-F238E27FC236}">
                      <a16:creationId xmlns:a16="http://schemas.microsoft.com/office/drawing/2014/main" id="{59CF6132-0AFA-EE2E-B5F6-79138B599BD6}"/>
                    </a:ext>
                  </a:extLst>
                </p:cNvPr>
                <p:cNvCxnSpPr/>
                <p:nvPr/>
              </p:nvCxnSpPr>
              <p:spPr>
                <a:xfrm flipV="1">
                  <a:off x="1469542" y="2987398"/>
                  <a:ext cx="396044" cy="1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مجموعة 21">
                <a:extLst>
                  <a:ext uri="{FF2B5EF4-FFF2-40B4-BE49-F238E27FC236}">
                    <a16:creationId xmlns:a16="http://schemas.microsoft.com/office/drawing/2014/main" id="{D054BD25-C5B6-4006-76D1-12F402DADD8E}"/>
                  </a:ext>
                </a:extLst>
              </p:cNvPr>
              <p:cNvGrpSpPr/>
              <p:nvPr/>
            </p:nvGrpSpPr>
            <p:grpSpPr>
              <a:xfrm>
                <a:off x="526826" y="3685563"/>
                <a:ext cx="1821087" cy="477587"/>
                <a:chOff x="4286" y="2928426"/>
                <a:chExt cx="1821087" cy="477587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6F5514E1-4C1E-A680-6445-E966D4C3646D}"/>
                    </a:ext>
                  </a:extLst>
                </p:cNvPr>
                <p:cNvSpPr txBox="1"/>
                <p:nvPr/>
              </p:nvSpPr>
              <p:spPr>
                <a:xfrm>
                  <a:off x="4286" y="3091769"/>
                  <a:ext cx="1409903" cy="314244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كلمة المرور</a:t>
                  </a:r>
                </a:p>
              </p:txBody>
            </p:sp>
            <p:cxnSp>
              <p:nvCxnSpPr>
                <p:cNvPr id="24" name="رابط كسهم مستقيم 23">
                  <a:extLst>
                    <a:ext uri="{FF2B5EF4-FFF2-40B4-BE49-F238E27FC236}">
                      <a16:creationId xmlns:a16="http://schemas.microsoft.com/office/drawing/2014/main" id="{512BC13F-B81F-8E9C-8FFC-E0D95BD7CEA5}"/>
                    </a:ext>
                  </a:extLst>
                </p:cNvPr>
                <p:cNvCxnSpPr/>
                <p:nvPr/>
              </p:nvCxnSpPr>
              <p:spPr>
                <a:xfrm>
                  <a:off x="1424677" y="2928426"/>
                  <a:ext cx="400696" cy="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رابط كسهم مستقيم 10">
              <a:extLst>
                <a:ext uri="{FF2B5EF4-FFF2-40B4-BE49-F238E27FC236}">
                  <a16:creationId xmlns:a16="http://schemas.microsoft.com/office/drawing/2014/main" id="{8BEAB2A8-0542-F47B-A10E-0D0D4885331A}"/>
                </a:ext>
              </a:extLst>
            </p:cNvPr>
            <p:cNvCxnSpPr/>
            <p:nvPr/>
          </p:nvCxnSpPr>
          <p:spPr>
            <a:xfrm flipH="1">
              <a:off x="5959388" y="4938974"/>
              <a:ext cx="425282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مربع نص 9">
              <a:extLst>
                <a:ext uri="{FF2B5EF4-FFF2-40B4-BE49-F238E27FC236}">
                  <a16:creationId xmlns:a16="http://schemas.microsoft.com/office/drawing/2014/main" id="{B280699F-6C0D-8A5C-5D20-F90F90995B3B}"/>
                </a:ext>
              </a:extLst>
            </p:cNvPr>
            <p:cNvSpPr txBox="1"/>
            <p:nvPr/>
          </p:nvSpPr>
          <p:spPr>
            <a:xfrm>
              <a:off x="898082" y="5242506"/>
              <a:ext cx="2164665" cy="338554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ar-SA" sz="1600" b="1" dirty="0"/>
                <a:t>الضغط على زر الدخول للنظام</a:t>
              </a:r>
              <a:endParaRPr lang="ar-YE" sz="1600" b="1" dirty="0"/>
            </a:p>
          </p:txBody>
        </p:sp>
        <p:cxnSp>
          <p:nvCxnSpPr>
            <p:cNvPr id="29" name="رابط كسهم مستقيم 20">
              <a:extLst>
                <a:ext uri="{FF2B5EF4-FFF2-40B4-BE49-F238E27FC236}">
                  <a16:creationId xmlns:a16="http://schemas.microsoft.com/office/drawing/2014/main" id="{59CF6132-0AFA-EE2E-B5F6-79138B599BD6}"/>
                </a:ext>
              </a:extLst>
            </p:cNvPr>
            <p:cNvCxnSpPr/>
            <p:nvPr/>
          </p:nvCxnSpPr>
          <p:spPr>
            <a:xfrm flipV="1">
              <a:off x="3062747" y="5373216"/>
              <a:ext cx="589414" cy="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3990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3"/>
          <a:stretch/>
        </p:blipFill>
        <p:spPr bwMode="auto">
          <a:xfrm>
            <a:off x="304800" y="1393678"/>
            <a:ext cx="8403034" cy="44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912236" y="1272334"/>
            <a:ext cx="192021" cy="269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240973" y="206824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التغطيات والتحويلات </a:t>
            </a:r>
            <a:endParaRPr lang="ar-Y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  <a:p>
            <a:endParaRPr lang="ar-Y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6247" y="1542081"/>
            <a:ext cx="7620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A271CCC2-BCD9-D7FB-CB7A-E8150F7FB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96"/>
          <a:stretch/>
        </p:blipFill>
        <p:spPr>
          <a:xfrm>
            <a:off x="1215473" y="1919069"/>
            <a:ext cx="6902650" cy="3423063"/>
          </a:xfrm>
          <a:prstGeom prst="rect">
            <a:avLst/>
          </a:prstGeom>
        </p:spPr>
      </p:pic>
      <p:sp>
        <p:nvSpPr>
          <p:cNvPr id="17" name="Rectangle 14">
            <a:extLst>
              <a:ext uri="{FF2B5EF4-FFF2-40B4-BE49-F238E27FC236}">
                <a16:creationId xmlns:a16="http://schemas.microsoft.com/office/drawing/2014/main" id="{9325ED33-4751-D14A-0344-73635F1EF951}"/>
              </a:ext>
            </a:extLst>
          </p:cNvPr>
          <p:cNvSpPr/>
          <p:nvPr/>
        </p:nvSpPr>
        <p:spPr>
          <a:xfrm>
            <a:off x="3713136" y="2062820"/>
            <a:ext cx="1295111" cy="349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0169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26473" y="135851"/>
            <a:ext cx="8836683" cy="6036349"/>
            <a:chOff x="226473" y="135851"/>
            <a:chExt cx="8836683" cy="6036349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C2592DFB-A705-E322-3322-A87A897D2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28837" y="1193114"/>
              <a:ext cx="8684816" cy="4979086"/>
            </a:xfrm>
            <a:prstGeom prst="rect">
              <a:avLst/>
            </a:prstGeom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5" t="11679" r="5357" b="8751"/>
            <a:stretch/>
          </p:blipFill>
          <p:spPr bwMode="auto">
            <a:xfrm>
              <a:off x="527336" y="1933152"/>
              <a:ext cx="8170360" cy="407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352800" y="1538641"/>
              <a:ext cx="1708488" cy="170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896351" y="1265059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عنوان 1">
              <a:extLst>
                <a:ext uri="{FF2B5EF4-FFF2-40B4-BE49-F238E27FC236}">
                  <a16:creationId xmlns:a16="http://schemas.microsoft.com/office/drawing/2014/main" id="{BCABB4F4-9EF0-4F2F-9D21-F22ABA3E46EA}"/>
                </a:ext>
              </a:extLst>
            </p:cNvPr>
            <p:cNvSpPr txBox="1">
              <a:spLocks/>
            </p:cNvSpPr>
            <p:nvPr/>
          </p:nvSpPr>
          <p:spPr>
            <a:xfrm>
              <a:off x="2548756" y="135851"/>
              <a:ext cx="4430531" cy="571500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endParaRPr lang="en-US" sz="2400" dirty="0">
                <a:solidFill>
                  <a:srgbClr val="54002A"/>
                </a:solidFill>
                <a:cs typeface="+mn-cs"/>
              </a:endParaRPr>
            </a:p>
          </p:txBody>
        </p:sp>
        <p:sp>
          <p:nvSpPr>
            <p:cNvPr id="15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3596264" y="1941616"/>
              <a:ext cx="2032504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اختيار نوع التحويل </a:t>
              </a:r>
              <a:endParaRPr lang="ar-YE" sz="1400" b="1" dirty="0"/>
            </a:p>
          </p:txBody>
        </p:sp>
        <p:sp>
          <p:nvSpPr>
            <p:cNvPr id="16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3799" y="3173733"/>
              <a:ext cx="1448648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sz="1400" b="1" dirty="0"/>
                <a:t>ادخال رقم الحساب المحول الية </a:t>
              </a:r>
              <a:endParaRPr lang="ar-YE" sz="1400" b="1" dirty="0"/>
            </a:p>
          </p:txBody>
        </p:sp>
        <p:sp>
          <p:nvSpPr>
            <p:cNvPr id="17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3799" y="3969915"/>
              <a:ext cx="1463871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</a:p>
            <a:p>
              <a:pPr algn="ctr"/>
              <a:r>
                <a:rPr lang="ar-SA" sz="1400" b="1" dirty="0"/>
                <a:t>اسم المحول </a:t>
              </a:r>
              <a:endParaRPr lang="ar-YE" sz="1400" b="1" dirty="0"/>
            </a:p>
          </p:txBody>
        </p:sp>
        <p:sp>
          <p:nvSpPr>
            <p:cNvPr id="18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226473" y="4275988"/>
              <a:ext cx="132485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ادخال الملاحظة </a:t>
              </a:r>
              <a:endParaRPr lang="ar-YE" b="1" dirty="0"/>
            </a:p>
          </p:txBody>
        </p:sp>
        <p:sp>
          <p:nvSpPr>
            <p:cNvPr id="19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4032257" y="5343000"/>
              <a:ext cx="189620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b="1" dirty="0"/>
                <a:t>الضغط على  زر تحويل لتتم عملية التغطية</a:t>
              </a:r>
              <a:endParaRPr lang="ar-YE" b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7055478" y="3435343"/>
              <a:ext cx="4757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959329" y="5609617"/>
              <a:ext cx="8794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41100" y="320452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التحويل بين الحسابات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" name="Right Brace 2"/>
            <p:cNvSpPr/>
            <p:nvPr/>
          </p:nvSpPr>
          <p:spPr>
            <a:xfrm rot="16200000">
              <a:off x="4423810" y="1659982"/>
              <a:ext cx="377412" cy="1368152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338809" y="1974988"/>
              <a:ext cx="1724347" cy="111555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400" b="1" dirty="0"/>
                <a:t>اختيار نوع التحويل  بناء على الاختيار السابق  التحويل(اما الى الحساب الالكتروني او الجاري )او الى حساب وكيل اخر 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6424662" y="2852936"/>
              <a:ext cx="82821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986596" y="259074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2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252875" y="314853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607475" y="424734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333643" y="3969334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362489" y="196440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991327" y="54999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6" name="Right Brace 5"/>
            <p:cNvSpPr/>
            <p:nvPr/>
          </p:nvSpPr>
          <p:spPr>
            <a:xfrm>
              <a:off x="7148134" y="4058841"/>
              <a:ext cx="371019" cy="43429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7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1886330" y="3743080"/>
              <a:ext cx="132485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حدد العملة</a:t>
              </a:r>
              <a:endParaRPr lang="ar-YE" b="1" dirty="0"/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3219660" y="376682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Elbow Connector 8"/>
            <p:cNvCxnSpPr/>
            <p:nvPr/>
          </p:nvCxnSpPr>
          <p:spPr>
            <a:xfrm flipV="1">
              <a:off x="3169943" y="3969915"/>
              <a:ext cx="3087663" cy="88926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551325" y="4536810"/>
              <a:ext cx="37858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322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2888" y="155371"/>
            <a:ext cx="8578658" cy="6140293"/>
            <a:chOff x="332888" y="155371"/>
            <a:chExt cx="8578658" cy="6140293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C4DC947D-443C-255E-2111-B8846DD66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32888" y="1207324"/>
              <a:ext cx="8578658" cy="5088340"/>
            </a:xfrm>
            <a:prstGeom prst="rect">
              <a:avLst/>
            </a:prstGeom>
          </p:spPr>
        </p:pic>
        <p:pic>
          <p:nvPicPr>
            <p:cNvPr id="2048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7" t="6568" r="5779" b="13937"/>
            <a:stretch/>
          </p:blipFill>
          <p:spPr bwMode="auto">
            <a:xfrm>
              <a:off x="827205" y="2184897"/>
              <a:ext cx="7590024" cy="383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959932" y="1741906"/>
              <a:ext cx="91210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4622217" y="1463067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3200400" y="2977334"/>
              <a:ext cx="149272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تحديد تاريخ صرف الحوالات </a:t>
              </a:r>
              <a:endParaRPr lang="ar-YE" b="1" dirty="0"/>
            </a:p>
          </p:txBody>
        </p:sp>
        <p:sp>
          <p:nvSpPr>
            <p:cNvPr id="10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2946" y="3027868"/>
              <a:ext cx="126816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اسم المستخدم</a:t>
              </a:r>
              <a:endParaRPr lang="ar-YE" b="1" dirty="0"/>
            </a:p>
          </p:txBody>
        </p:sp>
        <p:sp>
          <p:nvSpPr>
            <p:cNvPr id="11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2946" y="4191217"/>
              <a:ext cx="1300591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b="1" dirty="0"/>
                <a:t>يتم عرض اجمالي عدد الحوالات</a:t>
              </a:r>
              <a:endParaRPr lang="ar-YE" b="1" dirty="0"/>
            </a:p>
          </p:txBody>
        </p:sp>
        <p:sp>
          <p:nvSpPr>
            <p:cNvPr id="12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5246145" y="5374087"/>
              <a:ext cx="223224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الضغط على زر ترحيل الحوالات </a:t>
              </a:r>
              <a:endParaRPr lang="ar-YE" b="1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6447787" y="5013177"/>
              <a:ext cx="1" cy="360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6871224" y="4520008"/>
              <a:ext cx="5478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703538" y="3501008"/>
              <a:ext cx="55329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447787" y="3300500"/>
              <a:ext cx="10627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02326" y="155371"/>
              <a:ext cx="4942833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/>
                <a:t>ثانياً</a:t>
              </a:r>
              <a:r>
                <a:rPr lang="ar-SA" sz="2800" dirty="0"/>
                <a:t>: </a:t>
              </a:r>
              <a:r>
                <a:rPr lang="ar-SA" sz="2800" b="1" dirty="0"/>
                <a:t>ترحيل الحوالات المصروفة- الى الحساب المالي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181508" y="511189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339044" y="425781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4693127" y="325909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209060" y="305965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53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B9C23F26-437C-3D5E-DB23-8873A4B8F4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5" y="1517779"/>
            <a:ext cx="5988529" cy="4741130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DB672990-CB74-75DB-9C1A-981147448DC9}"/>
              </a:ext>
            </a:extLst>
          </p:cNvPr>
          <p:cNvSpPr txBox="1"/>
          <p:nvPr/>
        </p:nvSpPr>
        <p:spPr>
          <a:xfrm>
            <a:off x="4067944" y="2074308"/>
            <a:ext cx="41044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8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GE SS Two Bold" pitchFamily="18" charset="-78"/>
                <a:cs typeface="Calibri" panose="020F0502020204030204" pitchFamily="34" charset="0"/>
              </a:rPr>
              <a:t>خدمة بيس</a:t>
            </a:r>
            <a:endParaRPr lang="en-US" sz="8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7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955F8BDD-94AC-C9DC-8741-C33EEBED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574046" y="1302584"/>
            <a:ext cx="8007398" cy="5006736"/>
          </a:xfrm>
          <a:prstGeom prst="rect">
            <a:avLst/>
          </a:prstGeom>
        </p:spPr>
      </p:pic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0152BBA8-2E54-4D1F-62A1-23E1B92D84B8}"/>
              </a:ext>
            </a:extLst>
          </p:cNvPr>
          <p:cNvGrpSpPr/>
          <p:nvPr/>
        </p:nvGrpSpPr>
        <p:grpSpPr>
          <a:xfrm>
            <a:off x="7359312" y="675576"/>
            <a:ext cx="541979" cy="269427"/>
            <a:chOff x="7097501" y="1262471"/>
            <a:chExt cx="354819" cy="222313"/>
          </a:xfrm>
          <a:noFill/>
        </p:grpSpPr>
        <p:sp>
          <p:nvSpPr>
            <p:cNvPr id="10" name="سهم: بشكل رتبة عسكرية 9">
              <a:extLst>
                <a:ext uri="{FF2B5EF4-FFF2-40B4-BE49-F238E27FC236}">
                  <a16:creationId xmlns:a16="http://schemas.microsoft.com/office/drawing/2014/main" id="{91487410-F4B3-CED1-052D-ED505E4C9631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سهم: بشكل رتبة عسكرية 10">
              <a:extLst>
                <a:ext uri="{FF2B5EF4-FFF2-40B4-BE49-F238E27FC236}">
                  <a16:creationId xmlns:a16="http://schemas.microsoft.com/office/drawing/2014/main" id="{D93403E8-9AB7-B801-29EF-796FA0755510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11">
              <a:extLst>
                <a:ext uri="{FF2B5EF4-FFF2-40B4-BE49-F238E27FC236}">
                  <a16:creationId xmlns:a16="http://schemas.microsoft.com/office/drawing/2014/main" id="{8403AFBE-81DC-183E-1922-A16CD1C1D759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39751" y="548680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شاشات </a:t>
            </a: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خدمات بيس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1399" y="1486929"/>
            <a:ext cx="774733" cy="23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581399" y="1187160"/>
            <a:ext cx="96011" cy="279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524329" y="4364736"/>
            <a:ext cx="754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007398" y="410254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08C88EA4-D203-9077-B93F-4803AE0D5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39"/>
          <a:stretch/>
        </p:blipFill>
        <p:spPr>
          <a:xfrm>
            <a:off x="579280" y="1832123"/>
            <a:ext cx="8002164" cy="4320625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39865C49-3D6D-18EE-0BDA-C1550D00972A}"/>
              </a:ext>
            </a:extLst>
          </p:cNvPr>
          <p:cNvSpPr/>
          <p:nvPr/>
        </p:nvSpPr>
        <p:spPr>
          <a:xfrm>
            <a:off x="2667000" y="2131631"/>
            <a:ext cx="1301765" cy="763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7457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2102" y="548680"/>
            <a:ext cx="8205625" cy="5394920"/>
            <a:chOff x="795223" y="548680"/>
            <a:chExt cx="8205625" cy="5394920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52FB6907-89CD-2FC2-EEA1-B87F9F00B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39"/>
            <a:stretch/>
          </p:blipFill>
          <p:spPr>
            <a:xfrm>
              <a:off x="795223" y="1212459"/>
              <a:ext cx="8002164" cy="432062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387842" y="1402737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378464" y="1193564"/>
              <a:ext cx="192021" cy="162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39751" y="5486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اولاً: فتح حساب بيس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13" name="عنصر نائب للمحتوى 12">
              <a:extLst>
                <a:ext uri="{FF2B5EF4-FFF2-40B4-BE49-F238E27FC236}">
                  <a16:creationId xmlns:a16="http://schemas.microsoft.com/office/drawing/2014/main" id="{104BC343-59D9-87AC-7457-510801689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9" t="23062" r="13211" b="15275"/>
            <a:stretch/>
          </p:blipFill>
          <p:spPr>
            <a:xfrm>
              <a:off x="1179263" y="1972510"/>
              <a:ext cx="6974137" cy="3701133"/>
            </a:xfrm>
            <a:prstGeom prst="rect">
              <a:avLst/>
            </a:prstGeom>
          </p:spPr>
        </p:pic>
        <p:sp>
          <p:nvSpPr>
            <p:cNvPr id="16" name="مستطيل 15">
              <a:extLst>
                <a:ext uri="{FF2B5EF4-FFF2-40B4-BE49-F238E27FC236}">
                  <a16:creationId xmlns:a16="http://schemas.microsoft.com/office/drawing/2014/main" id="{CDDF0998-6895-1108-51D2-CEBD2FEA9D01}"/>
                </a:ext>
              </a:extLst>
            </p:cNvPr>
            <p:cNvSpPr/>
            <p:nvPr/>
          </p:nvSpPr>
          <p:spPr>
            <a:xfrm>
              <a:off x="7108548" y="2900073"/>
              <a:ext cx="1892300" cy="21052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600" b="1" dirty="0">
                  <a:solidFill>
                    <a:schemeClr val="tx1"/>
                  </a:solidFill>
                </a:rPr>
                <a:t>بيانات العمل ( رقم الجوال- اسم العميل – الجنس – الجنسية – نوع الهوية ورقمها – محافظة الإقامة والمديرية – عنوان الإقامة – مكان وتاريخ الميلاد – البريد الالكتروني 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8">
              <a:extLst>
                <a:ext uri="{FF2B5EF4-FFF2-40B4-BE49-F238E27FC236}">
                  <a16:creationId xmlns:a16="http://schemas.microsoft.com/office/drawing/2014/main" id="{F185E90D-E4AA-7EBD-75FB-4E04F1DD416B}"/>
                </a:ext>
              </a:extLst>
            </p:cNvPr>
            <p:cNvSpPr/>
            <p:nvPr/>
          </p:nvSpPr>
          <p:spPr>
            <a:xfrm>
              <a:off x="3013921" y="5323691"/>
              <a:ext cx="2081747" cy="5437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ar-SA" sz="1600" b="1" dirty="0">
                  <a:solidFill>
                    <a:schemeClr val="tx1"/>
                  </a:solidFill>
                </a:rPr>
                <a:t>الضغط على زر حفظ البيانات 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مستطيل 20">
              <a:extLst>
                <a:ext uri="{FF2B5EF4-FFF2-40B4-BE49-F238E27FC236}">
                  <a16:creationId xmlns:a16="http://schemas.microsoft.com/office/drawing/2014/main" id="{CDF14C54-CFA9-1F8B-6A83-F7422450B2F7}"/>
                </a:ext>
              </a:extLst>
            </p:cNvPr>
            <p:cNvSpPr/>
            <p:nvPr/>
          </p:nvSpPr>
          <p:spPr>
            <a:xfrm>
              <a:off x="5496242" y="5306766"/>
              <a:ext cx="2089679" cy="6368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600" b="1" dirty="0">
                  <a:solidFill>
                    <a:schemeClr val="tx1"/>
                  </a:solidFill>
                </a:rPr>
                <a:t>ملاحظة هامة جداً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4305543" y="4949161"/>
              <a:ext cx="0" cy="37452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4341776" y="506149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6359200" y="3651039"/>
              <a:ext cx="7540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842269" y="338884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6088229" y="5005330"/>
              <a:ext cx="0" cy="30143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077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5476" y="377775"/>
            <a:ext cx="9078524" cy="5914209"/>
            <a:chOff x="65476" y="377775"/>
            <a:chExt cx="9078524" cy="5914209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73E7DB5A-E4BC-2864-113F-A1EF7FA24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39"/>
            <a:stretch/>
          </p:blipFill>
          <p:spPr>
            <a:xfrm>
              <a:off x="65476" y="1272764"/>
              <a:ext cx="8730944" cy="4714117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991680" y="1683953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32" name="صورة 31">
              <a:extLst>
                <a:ext uri="{FF2B5EF4-FFF2-40B4-BE49-F238E27FC236}">
                  <a16:creationId xmlns:a16="http://schemas.microsoft.com/office/drawing/2014/main" id="{839D68ED-B1B7-8769-2065-5DAA0CE53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94" t="15229" r="13650" b="21962"/>
            <a:stretch/>
          </p:blipFill>
          <p:spPr>
            <a:xfrm>
              <a:off x="1371600" y="2049238"/>
              <a:ext cx="6359529" cy="3596414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>
              <a:off x="2752318" y="1486735"/>
              <a:ext cx="239362" cy="1972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مربع نص 9">
              <a:extLst>
                <a:ext uri="{FF2B5EF4-FFF2-40B4-BE49-F238E27FC236}">
                  <a16:creationId xmlns:a16="http://schemas.microsoft.com/office/drawing/2014/main" id="{637E5C97-0BCC-BE8E-C69F-5545A51DD3F2}"/>
                </a:ext>
              </a:extLst>
            </p:cNvPr>
            <p:cNvSpPr txBox="1"/>
            <p:nvPr/>
          </p:nvSpPr>
          <p:spPr>
            <a:xfrm>
              <a:off x="6573266" y="3166939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ادخال رقم </a:t>
              </a:r>
              <a:r>
                <a:rPr lang="ar-SA" sz="1200" b="1" dirty="0"/>
                <a:t>الحساب (رقم </a:t>
              </a:r>
              <a:r>
                <a:rPr lang="ar-YE" sz="1200" b="1" dirty="0"/>
                <a:t>الجوال</a:t>
              </a:r>
              <a:r>
                <a:rPr lang="ar-SA" sz="1200" b="1" dirty="0"/>
                <a:t>).</a:t>
              </a:r>
              <a:endParaRPr lang="ar-YE" sz="1200" b="1" dirty="0"/>
            </a:p>
          </p:txBody>
        </p:sp>
        <p:sp>
          <p:nvSpPr>
            <p:cNvPr id="6" name="مربع نص 20">
              <a:extLst>
                <a:ext uri="{FF2B5EF4-FFF2-40B4-BE49-F238E27FC236}">
                  <a16:creationId xmlns:a16="http://schemas.microsoft.com/office/drawing/2014/main" id="{06B81992-3C22-B7DE-322F-D72C7EDC1C0A}"/>
                </a:ext>
              </a:extLst>
            </p:cNvPr>
            <p:cNvSpPr txBox="1"/>
            <p:nvPr/>
          </p:nvSpPr>
          <p:spPr>
            <a:xfrm>
              <a:off x="2105195" y="3326553"/>
              <a:ext cx="1620180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الضغط على</a:t>
              </a:r>
              <a:r>
                <a:rPr lang="ar-SA" sz="1200" b="1" dirty="0"/>
                <a:t> زر </a:t>
              </a:r>
              <a:r>
                <a:rPr lang="ar-YE" sz="1200" b="1" dirty="0"/>
                <a:t> (تحقق)</a:t>
              </a:r>
            </a:p>
          </p:txBody>
        </p:sp>
        <p:sp>
          <p:nvSpPr>
            <p:cNvPr id="7" name="مربع نص 26">
              <a:extLst>
                <a:ext uri="{FF2B5EF4-FFF2-40B4-BE49-F238E27FC236}">
                  <a16:creationId xmlns:a16="http://schemas.microsoft.com/office/drawing/2014/main" id="{70369B2C-1F29-3A49-94D0-82AEA5FBED27}"/>
                </a:ext>
              </a:extLst>
            </p:cNvPr>
            <p:cNvSpPr txBox="1"/>
            <p:nvPr/>
          </p:nvSpPr>
          <p:spPr>
            <a:xfrm>
              <a:off x="6588239" y="3524615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يظهر اسم العميل تلقائياً بعد التحقق.</a:t>
              </a:r>
            </a:p>
          </p:txBody>
        </p:sp>
        <p:sp>
          <p:nvSpPr>
            <p:cNvPr id="8" name="مربع نص 35">
              <a:extLst>
                <a:ext uri="{FF2B5EF4-FFF2-40B4-BE49-F238E27FC236}">
                  <a16:creationId xmlns:a16="http://schemas.microsoft.com/office/drawing/2014/main" id="{862C16D6-DDAD-3384-E831-4E6845FB5FDC}"/>
                </a:ext>
              </a:extLst>
            </p:cNvPr>
            <p:cNvSpPr txBox="1"/>
            <p:nvPr/>
          </p:nvSpPr>
          <p:spPr>
            <a:xfrm>
              <a:off x="6563070" y="4061516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ادخل المبلغ المراد سحبه.</a:t>
              </a:r>
            </a:p>
          </p:txBody>
        </p:sp>
        <p:sp>
          <p:nvSpPr>
            <p:cNvPr id="9" name="مربع نص 41">
              <a:extLst>
                <a:ext uri="{FF2B5EF4-FFF2-40B4-BE49-F238E27FC236}">
                  <a16:creationId xmlns:a16="http://schemas.microsoft.com/office/drawing/2014/main" id="{0F4814A0-6EC0-E6DB-BA5E-4EBC2CCC3A20}"/>
                </a:ext>
              </a:extLst>
            </p:cNvPr>
            <p:cNvSpPr txBox="1"/>
            <p:nvPr/>
          </p:nvSpPr>
          <p:spPr>
            <a:xfrm>
              <a:off x="5913366" y="4710284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اضغط على زر سحب</a:t>
              </a:r>
            </a:p>
          </p:txBody>
        </p:sp>
        <p:grpSp>
          <p:nvGrpSpPr>
            <p:cNvPr id="10" name="مجموعة 3">
              <a:extLst>
                <a:ext uri="{FF2B5EF4-FFF2-40B4-BE49-F238E27FC236}">
                  <a16:creationId xmlns:a16="http://schemas.microsoft.com/office/drawing/2014/main" id="{811EE1EC-7CF8-A743-69DA-B62042019E77}"/>
                </a:ext>
              </a:extLst>
            </p:cNvPr>
            <p:cNvGrpSpPr/>
            <p:nvPr/>
          </p:nvGrpSpPr>
          <p:grpSpPr>
            <a:xfrm>
              <a:off x="251520" y="4558988"/>
              <a:ext cx="3456384" cy="1732996"/>
              <a:chOff x="282616" y="4041633"/>
              <a:chExt cx="6108027" cy="2710198"/>
            </a:xfrm>
          </p:grpSpPr>
          <p:pic>
            <p:nvPicPr>
              <p:cNvPr id="11" name="صورة 47">
                <a:extLst>
                  <a:ext uri="{FF2B5EF4-FFF2-40B4-BE49-F238E27FC236}">
                    <a16:creationId xmlns:a16="http://schemas.microsoft.com/office/drawing/2014/main" id="{2E4FC3C8-FD72-E632-E696-FA5EC23287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065" t="40519" r="34837" b="39567"/>
              <a:stretch/>
            </p:blipFill>
            <p:spPr>
              <a:xfrm>
                <a:off x="282616" y="4041633"/>
                <a:ext cx="4120368" cy="1365663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grpSp>
            <p:nvGrpSpPr>
              <p:cNvPr id="12" name="مجموعة 48">
                <a:extLst>
                  <a:ext uri="{FF2B5EF4-FFF2-40B4-BE49-F238E27FC236}">
                    <a16:creationId xmlns:a16="http://schemas.microsoft.com/office/drawing/2014/main" id="{DA780A9D-3934-858D-7C7A-EE41EA60D8B5}"/>
                  </a:ext>
                </a:extLst>
              </p:cNvPr>
              <p:cNvGrpSpPr/>
              <p:nvPr/>
            </p:nvGrpSpPr>
            <p:grpSpPr>
              <a:xfrm>
                <a:off x="2875096" y="5407296"/>
                <a:ext cx="3515547" cy="1344535"/>
                <a:chOff x="6027143" y="2179266"/>
                <a:chExt cx="3515547" cy="1344535"/>
              </a:xfrm>
            </p:grpSpPr>
            <p:grpSp>
              <p:nvGrpSpPr>
                <p:cNvPr id="13" name="مجموعة 49">
                  <a:extLst>
                    <a:ext uri="{FF2B5EF4-FFF2-40B4-BE49-F238E27FC236}">
                      <a16:creationId xmlns:a16="http://schemas.microsoft.com/office/drawing/2014/main" id="{5AF317CD-EE3B-4476-8CDA-35CE676DD630}"/>
                    </a:ext>
                  </a:extLst>
                </p:cNvPr>
                <p:cNvGrpSpPr/>
                <p:nvPr/>
              </p:nvGrpSpPr>
              <p:grpSpPr>
                <a:xfrm>
                  <a:off x="6027143" y="2179267"/>
                  <a:ext cx="3515547" cy="1344534"/>
                  <a:chOff x="5846601" y="270184"/>
                  <a:chExt cx="3515547" cy="1344534"/>
                </a:xfrm>
              </p:grpSpPr>
              <p:sp>
                <p:nvSpPr>
                  <p:cNvPr id="15" name="مربع نص 51">
                    <a:extLst>
                      <a:ext uri="{FF2B5EF4-FFF2-40B4-BE49-F238E27FC236}">
                        <a16:creationId xmlns:a16="http://schemas.microsoft.com/office/drawing/2014/main" id="{5ECB2724-3A1B-E2A1-F276-97051147B5F9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601" y="603933"/>
                    <a:ext cx="3055775" cy="1010785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SA" sz="1200" b="1" dirty="0"/>
                      <a:t>بعد الضغط على زر السحب تظهر هذه الرسالة يتم الضغط على زر (</a:t>
                    </a:r>
                    <a:r>
                      <a:rPr lang="ar-SA" sz="1200" b="1" dirty="0">
                        <a:solidFill>
                          <a:srgbClr val="54002A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نعم</a:t>
                    </a:r>
                    <a:r>
                      <a:rPr lang="ar-SA" sz="1200" b="1" dirty="0"/>
                      <a:t>) للسحب</a:t>
                    </a:r>
                    <a:endParaRPr lang="ar-YE" sz="1200" b="1" dirty="0"/>
                  </a:p>
                </p:txBody>
              </p:sp>
              <p:sp>
                <p:nvSpPr>
                  <p:cNvPr id="16" name="شكل بيضاوي 52">
                    <a:extLst>
                      <a:ext uri="{FF2B5EF4-FFF2-40B4-BE49-F238E27FC236}">
                        <a16:creationId xmlns:a16="http://schemas.microsoft.com/office/drawing/2014/main" id="{929A6982-C4FA-D99C-0246-F9842D23D7B8}"/>
                      </a:ext>
                    </a:extLst>
                  </p:cNvPr>
                  <p:cNvSpPr/>
                  <p:nvPr/>
                </p:nvSpPr>
                <p:spPr>
                  <a:xfrm>
                    <a:off x="8722358" y="270184"/>
                    <a:ext cx="639790" cy="34759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6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4" name="رابط كسهم مستقيم 50">
                  <a:extLst>
                    <a:ext uri="{FF2B5EF4-FFF2-40B4-BE49-F238E27FC236}">
                      <a16:creationId xmlns:a16="http://schemas.microsoft.com/office/drawing/2014/main" id="{24C22F59-2C90-D7B0-7A9A-17E024C4A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283887" y="2179266"/>
                  <a:ext cx="342299" cy="33375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58429" y="4103740"/>
              <a:ext cx="360040" cy="192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4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69866" y="3512646"/>
              <a:ext cx="367387" cy="2505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3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3983935" y="3125611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2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69866" y="3179277"/>
              <a:ext cx="360040" cy="2248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7957553" y="4758773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5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300" y="3572279"/>
              <a:ext cx="530288" cy="39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080038" y="3801605"/>
              <a:ext cx="483032" cy="3984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3366" y="4351129"/>
              <a:ext cx="461271" cy="34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6008" y="3361096"/>
              <a:ext cx="397258" cy="22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>
              <a:off x="3707904" y="3480114"/>
              <a:ext cx="733595" cy="42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05195" y="37777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خامساً: السحب من حساب بيس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534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مجموعة 16">
            <a:extLst>
              <a:ext uri="{FF2B5EF4-FFF2-40B4-BE49-F238E27FC236}">
                <a16:creationId xmlns:a16="http://schemas.microsoft.com/office/drawing/2014/main" id="{42E9116A-CA6A-D2EC-64A9-DEA99DE4B8FC}"/>
              </a:ext>
            </a:extLst>
          </p:cNvPr>
          <p:cNvGrpSpPr/>
          <p:nvPr/>
        </p:nvGrpSpPr>
        <p:grpSpPr>
          <a:xfrm>
            <a:off x="575557" y="4700016"/>
            <a:ext cx="8172908" cy="1554862"/>
            <a:chOff x="575556" y="4700015"/>
            <a:chExt cx="8172908" cy="1554862"/>
          </a:xfrm>
        </p:grpSpPr>
        <p:pic>
          <p:nvPicPr>
            <p:cNvPr id="4" name="صورة 3">
              <a:extLst>
                <a:ext uri="{FF2B5EF4-FFF2-40B4-BE49-F238E27FC236}">
                  <a16:creationId xmlns:a16="http://schemas.microsoft.com/office/drawing/2014/main" id="{49A06F01-99C3-2DC5-1DAD-1CEC9F6F5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30" t="35105" r="23199" b="35204"/>
            <a:stretch/>
          </p:blipFill>
          <p:spPr>
            <a:xfrm>
              <a:off x="575556" y="4700015"/>
              <a:ext cx="4968552" cy="1554862"/>
            </a:xfrm>
            <a:prstGeom prst="rect">
              <a:avLst/>
            </a:prstGeom>
            <a:ln>
              <a:solidFill>
                <a:srgbClr val="54002A"/>
              </a:solidFill>
            </a:ln>
          </p:spPr>
        </p:pic>
        <p:grpSp>
          <p:nvGrpSpPr>
            <p:cNvPr id="20" name="مجموعة 19">
              <a:extLst>
                <a:ext uri="{FF2B5EF4-FFF2-40B4-BE49-F238E27FC236}">
                  <a16:creationId xmlns:a16="http://schemas.microsoft.com/office/drawing/2014/main" id="{A4A14FC9-F8C6-8887-D850-689E4C6F4845}"/>
                </a:ext>
              </a:extLst>
            </p:cNvPr>
            <p:cNvGrpSpPr/>
            <p:nvPr/>
          </p:nvGrpSpPr>
          <p:grpSpPr>
            <a:xfrm>
              <a:off x="4067944" y="4700015"/>
              <a:ext cx="4680520" cy="1455724"/>
              <a:chOff x="4834853" y="2243801"/>
              <a:chExt cx="4520378" cy="1455724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:a16="http://schemas.microsoft.com/office/drawing/2014/main" id="{3CC8C57F-DD70-B0C8-11DB-FAF97C02AEF5}"/>
                  </a:ext>
                </a:extLst>
              </p:cNvPr>
              <p:cNvGrpSpPr/>
              <p:nvPr/>
            </p:nvGrpSpPr>
            <p:grpSpPr>
              <a:xfrm>
                <a:off x="7251279" y="2243801"/>
                <a:ext cx="2103952" cy="1455724"/>
                <a:chOff x="7070737" y="334718"/>
                <a:chExt cx="2103952" cy="1455724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982DB1A5-BB09-273C-DCFF-B45A16BFDD76}"/>
                    </a:ext>
                  </a:extLst>
                </p:cNvPr>
                <p:cNvSpPr txBox="1"/>
                <p:nvPr/>
              </p:nvSpPr>
              <p:spPr>
                <a:xfrm>
                  <a:off x="7070737" y="590113"/>
                  <a:ext cx="2103952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هذه الرسالة للأشعار بانه تمت عملية السحب بنجاح ويتم الضغط على زر 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:a16="http://schemas.microsoft.com/office/drawing/2014/main" id="{452792A6-D081-9EE6-618E-0445E516B3FC}"/>
                    </a:ext>
                  </a:extLst>
                </p:cNvPr>
                <p:cNvSpPr/>
                <p:nvPr/>
              </p:nvSpPr>
              <p:spPr>
                <a:xfrm>
                  <a:off x="8814649" y="33471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9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:a16="http://schemas.microsoft.com/office/drawing/2014/main" id="{4732390E-4919-F1FF-78EB-F76A11F9E9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34853" y="3133026"/>
                <a:ext cx="247537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41AEF979-5963-A692-AD7F-ECFCB92F628A}"/>
              </a:ext>
            </a:extLst>
          </p:cNvPr>
          <p:cNvGrpSpPr/>
          <p:nvPr/>
        </p:nvGrpSpPr>
        <p:grpSpPr>
          <a:xfrm>
            <a:off x="1763688" y="2420889"/>
            <a:ext cx="7216520" cy="2534524"/>
            <a:chOff x="1763688" y="2420888"/>
            <a:chExt cx="7216520" cy="2534524"/>
          </a:xfrm>
        </p:grpSpPr>
        <p:grpSp>
          <p:nvGrpSpPr>
            <p:cNvPr id="12" name="مجموعة 11">
              <a:extLst>
                <a:ext uri="{FF2B5EF4-FFF2-40B4-BE49-F238E27FC236}">
                  <a16:creationId xmlns:a16="http://schemas.microsoft.com/office/drawing/2014/main" id="{2C97D04A-16E3-E65F-3656-9E452BBDAEB7}"/>
                </a:ext>
              </a:extLst>
            </p:cNvPr>
            <p:cNvGrpSpPr/>
            <p:nvPr/>
          </p:nvGrpSpPr>
          <p:grpSpPr>
            <a:xfrm>
              <a:off x="5544108" y="2656611"/>
              <a:ext cx="3436100" cy="1455724"/>
              <a:chOff x="5919131" y="2243801"/>
              <a:chExt cx="3436100" cy="1455724"/>
            </a:xfrm>
          </p:grpSpPr>
          <p:grpSp>
            <p:nvGrpSpPr>
              <p:cNvPr id="13" name="مجموعة 12">
                <a:extLst>
                  <a:ext uri="{FF2B5EF4-FFF2-40B4-BE49-F238E27FC236}">
                    <a16:creationId xmlns:a16="http://schemas.microsoft.com/office/drawing/2014/main" id="{136572A4-F8BF-0C1A-FBD2-C4F05AF3DD99}"/>
                  </a:ext>
                </a:extLst>
              </p:cNvPr>
              <p:cNvGrpSpPr/>
              <p:nvPr/>
            </p:nvGrpSpPr>
            <p:grpSpPr>
              <a:xfrm>
                <a:off x="7251279" y="2243801"/>
                <a:ext cx="2103952" cy="1455724"/>
                <a:chOff x="7070737" y="334718"/>
                <a:chExt cx="2103952" cy="1455724"/>
              </a:xfrm>
            </p:grpSpPr>
            <p:sp>
              <p:nvSpPr>
                <p:cNvPr id="15" name="مربع نص 14">
                  <a:extLst>
                    <a:ext uri="{FF2B5EF4-FFF2-40B4-BE49-F238E27FC236}">
                      <a16:creationId xmlns:a16="http://schemas.microsoft.com/office/drawing/2014/main" id="{1C6B6F6B-C813-D296-D011-F89D3F0ACA9D}"/>
                    </a:ext>
                  </a:extLst>
                </p:cNvPr>
                <p:cNvSpPr txBox="1"/>
                <p:nvPr/>
              </p:nvSpPr>
              <p:spPr>
                <a:xfrm>
                  <a:off x="7070737" y="590113"/>
                  <a:ext cx="2103952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يتم طلب من العميل رمز التأكيد والذي وصل لجواله وكتابته في هذه الخانة من ثم الضغط على  زر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16" name="شكل بيضاوي 15">
                  <a:extLst>
                    <a:ext uri="{FF2B5EF4-FFF2-40B4-BE49-F238E27FC236}">
                      <a16:creationId xmlns:a16="http://schemas.microsoft.com/office/drawing/2014/main" id="{09708BB6-D4C5-0727-D1D5-A24F772696B5}"/>
                    </a:ext>
                  </a:extLst>
                </p:cNvPr>
                <p:cNvSpPr/>
                <p:nvPr/>
              </p:nvSpPr>
              <p:spPr>
                <a:xfrm>
                  <a:off x="8814649" y="33471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8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4" name="رابط كسهم مستقيم 13">
                <a:extLst>
                  <a:ext uri="{FF2B5EF4-FFF2-40B4-BE49-F238E27FC236}">
                    <a16:creationId xmlns:a16="http://schemas.microsoft.com/office/drawing/2014/main" id="{CE80B3FC-2562-532C-20C2-25DD87A62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19131" y="2872174"/>
                <a:ext cx="1332148" cy="1440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9" name="مجموعة 28">
              <a:extLst>
                <a:ext uri="{FF2B5EF4-FFF2-40B4-BE49-F238E27FC236}">
                  <a16:creationId xmlns:a16="http://schemas.microsoft.com/office/drawing/2014/main" id="{CFE0629B-F958-D7C7-EBB2-1F68B113D0D0}"/>
                </a:ext>
              </a:extLst>
            </p:cNvPr>
            <p:cNvGrpSpPr/>
            <p:nvPr/>
          </p:nvGrpSpPr>
          <p:grpSpPr>
            <a:xfrm>
              <a:off x="1763688" y="2420888"/>
              <a:ext cx="4867323" cy="2534524"/>
              <a:chOff x="1763688" y="2420888"/>
              <a:chExt cx="4867323" cy="2534524"/>
            </a:xfrm>
          </p:grpSpPr>
          <p:pic>
            <p:nvPicPr>
              <p:cNvPr id="3" name="صورة 2">
                <a:extLst>
                  <a:ext uri="{FF2B5EF4-FFF2-40B4-BE49-F238E27FC236}">
                    <a16:creationId xmlns:a16="http://schemas.microsoft.com/office/drawing/2014/main" id="{D33AD170-D41B-31CD-F697-341110863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403" t="30261" r="22664" b="35697"/>
              <a:stretch/>
            </p:blipFill>
            <p:spPr>
              <a:xfrm>
                <a:off x="1763688" y="2420888"/>
                <a:ext cx="4867323" cy="1728193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sp>
            <p:nvSpPr>
              <p:cNvPr id="27" name="سهم: منحني لأعلى 26">
                <a:extLst>
                  <a:ext uri="{FF2B5EF4-FFF2-40B4-BE49-F238E27FC236}">
                    <a16:creationId xmlns:a16="http://schemas.microsoft.com/office/drawing/2014/main" id="{2529D2DD-CC14-8AAA-584D-6B3C5CC7AF87}"/>
                  </a:ext>
                </a:extLst>
              </p:cNvPr>
              <p:cNvSpPr/>
              <p:nvPr/>
            </p:nvSpPr>
            <p:spPr>
              <a:xfrm rot="5400000" flipV="1">
                <a:off x="5500965" y="4296921"/>
                <a:ext cx="753856" cy="563126"/>
              </a:xfrm>
              <a:prstGeom prst="bentUp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38FB068F-CA1A-F6CC-3E18-278D25EEC1DF}"/>
              </a:ext>
            </a:extLst>
          </p:cNvPr>
          <p:cNvGrpSpPr/>
          <p:nvPr/>
        </p:nvGrpSpPr>
        <p:grpSpPr>
          <a:xfrm>
            <a:off x="575556" y="64066"/>
            <a:ext cx="7128792" cy="2643060"/>
            <a:chOff x="323528" y="188640"/>
            <a:chExt cx="7128792" cy="2643060"/>
          </a:xfrm>
        </p:grpSpPr>
        <p:grpSp>
          <p:nvGrpSpPr>
            <p:cNvPr id="28" name="مجموعة 27">
              <a:extLst>
                <a:ext uri="{FF2B5EF4-FFF2-40B4-BE49-F238E27FC236}">
                  <a16:creationId xmlns:a16="http://schemas.microsoft.com/office/drawing/2014/main" id="{ABE5FF7C-0000-FC69-B67D-5F417367D2B4}"/>
                </a:ext>
              </a:extLst>
            </p:cNvPr>
            <p:cNvGrpSpPr/>
            <p:nvPr/>
          </p:nvGrpSpPr>
          <p:grpSpPr>
            <a:xfrm>
              <a:off x="3059832" y="188640"/>
              <a:ext cx="4392488" cy="2643060"/>
              <a:chOff x="3059832" y="188640"/>
              <a:chExt cx="4392488" cy="2643060"/>
            </a:xfrm>
          </p:grpSpPr>
          <p:pic>
            <p:nvPicPr>
              <p:cNvPr id="2" name="صورة 1">
                <a:extLst>
                  <a:ext uri="{FF2B5EF4-FFF2-40B4-BE49-F238E27FC236}">
                    <a16:creationId xmlns:a16="http://schemas.microsoft.com/office/drawing/2014/main" id="{1A2AB08B-A856-C582-93EB-71DAC72C27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244" t="29882" r="23408" b="36173"/>
              <a:stretch/>
            </p:blipFill>
            <p:spPr>
              <a:xfrm>
                <a:off x="3059832" y="188640"/>
                <a:ext cx="4392488" cy="2088232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sp>
            <p:nvSpPr>
              <p:cNvPr id="26" name="سهم: منحني لأعلى 25">
                <a:extLst>
                  <a:ext uri="{FF2B5EF4-FFF2-40B4-BE49-F238E27FC236}">
                    <a16:creationId xmlns:a16="http://schemas.microsoft.com/office/drawing/2014/main" id="{418AAB9F-D655-95B2-70BB-B51276F9C41C}"/>
                  </a:ext>
                </a:extLst>
              </p:cNvPr>
              <p:cNvSpPr/>
              <p:nvPr/>
            </p:nvSpPr>
            <p:spPr>
              <a:xfrm rot="5400000" flipV="1">
                <a:off x="6674786" y="2283342"/>
                <a:ext cx="533591" cy="563126"/>
              </a:xfrm>
              <a:prstGeom prst="bentUp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مجموعة 24">
              <a:extLst>
                <a:ext uri="{FF2B5EF4-FFF2-40B4-BE49-F238E27FC236}">
                  <a16:creationId xmlns:a16="http://schemas.microsoft.com/office/drawing/2014/main" id="{0F978137-0C6B-D26F-54D5-E3973CDCFA63}"/>
                </a:ext>
              </a:extLst>
            </p:cNvPr>
            <p:cNvGrpSpPr/>
            <p:nvPr/>
          </p:nvGrpSpPr>
          <p:grpSpPr>
            <a:xfrm>
              <a:off x="323528" y="695322"/>
              <a:ext cx="4824536" cy="1164881"/>
              <a:chOff x="6027143" y="2271465"/>
              <a:chExt cx="4824536" cy="1164881"/>
            </a:xfrm>
          </p:grpSpPr>
          <p:grpSp>
            <p:nvGrpSpPr>
              <p:cNvPr id="30" name="مجموعة 29">
                <a:extLst>
                  <a:ext uri="{FF2B5EF4-FFF2-40B4-BE49-F238E27FC236}">
                    <a16:creationId xmlns:a16="http://schemas.microsoft.com/office/drawing/2014/main" id="{68A96660-7AD1-22F7-542D-C33F11199A63}"/>
                  </a:ext>
                </a:extLst>
              </p:cNvPr>
              <p:cNvGrpSpPr/>
              <p:nvPr/>
            </p:nvGrpSpPr>
            <p:grpSpPr>
              <a:xfrm>
                <a:off x="6027143" y="2271465"/>
                <a:ext cx="3235796" cy="1164881"/>
                <a:chOff x="5846601" y="362382"/>
                <a:chExt cx="3235796" cy="1164881"/>
              </a:xfrm>
            </p:grpSpPr>
            <p:sp>
              <p:nvSpPr>
                <p:cNvPr id="32" name="مربع نص 31">
                  <a:extLst>
                    <a:ext uri="{FF2B5EF4-FFF2-40B4-BE49-F238E27FC236}">
                      <a16:creationId xmlns:a16="http://schemas.microsoft.com/office/drawing/2014/main" id="{606D727E-E3F1-C7DF-5CFC-DCA74256CFC6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6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 على زر نعم تظهر هذه الرسالة يتم الضغط على زر 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 ليتم ارسال الرمز الى جوال العميل</a:t>
                  </a:r>
                  <a:endParaRPr lang="ar-YE" b="1" dirty="0"/>
                </a:p>
              </p:txBody>
            </p:sp>
            <p:sp>
              <p:nvSpPr>
                <p:cNvPr id="33" name="شكل بيضاوي 32">
                  <a:extLst>
                    <a:ext uri="{FF2B5EF4-FFF2-40B4-BE49-F238E27FC236}">
                      <a16:creationId xmlns:a16="http://schemas.microsoft.com/office/drawing/2014/main" id="{7215F2F1-1003-B9DE-2DC3-F647B3990FE4}"/>
                    </a:ext>
                  </a:extLst>
                </p:cNvPr>
                <p:cNvSpPr/>
                <p:nvPr/>
              </p:nvSpPr>
              <p:spPr>
                <a:xfrm>
                  <a:off x="8722357" y="362382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7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1" name="رابط كسهم مستقيم 30">
                <a:extLst>
                  <a:ext uri="{FF2B5EF4-FFF2-40B4-BE49-F238E27FC236}">
                    <a16:creationId xmlns:a16="http://schemas.microsoft.com/office/drawing/2014/main" id="{8AF78718-E320-EF39-9085-D3B3B4B60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2919" y="3308528"/>
                <a:ext cx="176876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6638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87D61D2B-74F5-197E-FA0B-8BD42FB91076}"/>
              </a:ext>
            </a:extLst>
          </p:cNvPr>
          <p:cNvGrpSpPr/>
          <p:nvPr/>
        </p:nvGrpSpPr>
        <p:grpSpPr>
          <a:xfrm>
            <a:off x="323528" y="548680"/>
            <a:ext cx="7200800" cy="2435498"/>
            <a:chOff x="323528" y="548680"/>
            <a:chExt cx="7200800" cy="2435498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417ED5E7-377F-4A77-953F-1AB109B44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26" t="30400" r="23226" b="37400"/>
            <a:stretch/>
          </p:blipFill>
          <p:spPr>
            <a:xfrm>
              <a:off x="2627784" y="548680"/>
              <a:ext cx="4896544" cy="165618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4" name="مجموعة 3">
              <a:extLst>
                <a:ext uri="{FF2B5EF4-FFF2-40B4-BE49-F238E27FC236}">
                  <a16:creationId xmlns:a16="http://schemas.microsoft.com/office/drawing/2014/main" id="{40D0A138-C68F-F7E2-45DA-109D6D0985A4}"/>
                </a:ext>
              </a:extLst>
            </p:cNvPr>
            <p:cNvGrpSpPr/>
            <p:nvPr/>
          </p:nvGrpSpPr>
          <p:grpSpPr>
            <a:xfrm>
              <a:off x="323528" y="1628800"/>
              <a:ext cx="4248472" cy="1355378"/>
              <a:chOff x="2230394" y="2823583"/>
              <a:chExt cx="4248472" cy="1355378"/>
            </a:xfrm>
          </p:grpSpPr>
          <p:grpSp>
            <p:nvGrpSpPr>
              <p:cNvPr id="5" name="مجموعة 4">
                <a:extLst>
                  <a:ext uri="{FF2B5EF4-FFF2-40B4-BE49-F238E27FC236}">
                    <a16:creationId xmlns:a16="http://schemas.microsoft.com/office/drawing/2014/main" id="{9B09696D-63FE-6D36-C53F-AC60B27C92D5}"/>
                  </a:ext>
                </a:extLst>
              </p:cNvPr>
              <p:cNvGrpSpPr/>
              <p:nvPr/>
            </p:nvGrpSpPr>
            <p:grpSpPr>
              <a:xfrm>
                <a:off x="2230394" y="2823583"/>
                <a:ext cx="3343808" cy="1355378"/>
                <a:chOff x="2049852" y="914500"/>
                <a:chExt cx="3343808" cy="1355378"/>
              </a:xfrm>
            </p:grpSpPr>
            <p:sp>
              <p:nvSpPr>
                <p:cNvPr id="7" name="مربع نص 6">
                  <a:extLst>
                    <a:ext uri="{FF2B5EF4-FFF2-40B4-BE49-F238E27FC236}">
                      <a16:creationId xmlns:a16="http://schemas.microsoft.com/office/drawing/2014/main" id="{B2F8BEE7-7E76-68E6-BF20-1EAB8CE4516E}"/>
                    </a:ext>
                  </a:extLst>
                </p:cNvPr>
                <p:cNvSpPr txBox="1"/>
                <p:nvPr/>
              </p:nvSpPr>
              <p:spPr>
                <a:xfrm>
                  <a:off x="2049852" y="1346548"/>
                  <a:ext cx="3343808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 على زر موافق تظهر هذه الرسالة لطباعة السند يتم الضغط على زر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8" name="شكل بيضاوي 7">
                  <a:extLst>
                    <a:ext uri="{FF2B5EF4-FFF2-40B4-BE49-F238E27FC236}">
                      <a16:creationId xmlns:a16="http://schemas.microsoft.com/office/drawing/2014/main" id="{C96AC140-909D-7C58-6DEA-C34C7B6562AF}"/>
                    </a:ext>
                  </a:extLst>
                </p:cNvPr>
                <p:cNvSpPr/>
                <p:nvPr/>
              </p:nvSpPr>
              <p:spPr>
                <a:xfrm>
                  <a:off x="4642140" y="914500"/>
                  <a:ext cx="75152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10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" name="رابط كسهم مستقيم 5">
                <a:extLst>
                  <a:ext uri="{FF2B5EF4-FFF2-40B4-BE49-F238E27FC236}">
                    <a16:creationId xmlns:a16="http://schemas.microsoft.com/office/drawing/2014/main" id="{2BDE5E92-46FA-30F7-06B2-A86E11F9C2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2194" y="3127933"/>
                <a:ext cx="876672" cy="27433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2" name="سهم: لأسفل 11">
              <a:extLst>
                <a:ext uri="{FF2B5EF4-FFF2-40B4-BE49-F238E27FC236}">
                  <a16:creationId xmlns:a16="http://schemas.microsoft.com/office/drawing/2014/main" id="{51A74863-1968-49DF-D5BE-E6F7C217C777}"/>
                </a:ext>
              </a:extLst>
            </p:cNvPr>
            <p:cNvSpPr/>
            <p:nvPr/>
          </p:nvSpPr>
          <p:spPr>
            <a:xfrm>
              <a:off x="5364088" y="2276872"/>
              <a:ext cx="360040" cy="503118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8CB9E07B-0F19-C739-938A-29F8B424CBC6}"/>
              </a:ext>
            </a:extLst>
          </p:cNvPr>
          <p:cNvGrpSpPr/>
          <p:nvPr/>
        </p:nvGrpSpPr>
        <p:grpSpPr>
          <a:xfrm>
            <a:off x="86199" y="2944558"/>
            <a:ext cx="8759628" cy="2649472"/>
            <a:chOff x="86198" y="2944557"/>
            <a:chExt cx="8759628" cy="2649472"/>
          </a:xfrm>
        </p:grpSpPr>
        <p:pic>
          <p:nvPicPr>
            <p:cNvPr id="11" name="صورة 10">
              <a:extLst>
                <a:ext uri="{FF2B5EF4-FFF2-40B4-BE49-F238E27FC236}">
                  <a16:creationId xmlns:a16="http://schemas.microsoft.com/office/drawing/2014/main" id="{6443D060-C0DA-F2BF-10D3-0A7452955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26" t="16445" r="25512" b="35825"/>
            <a:stretch/>
          </p:blipFill>
          <p:spPr>
            <a:xfrm>
              <a:off x="2432069" y="3284983"/>
              <a:ext cx="4425930" cy="2309046"/>
            </a:xfrm>
            <a:prstGeom prst="rect">
              <a:avLst/>
            </a:prstGeom>
          </p:spPr>
        </p:pic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id="{2052D841-2247-C8EA-5742-EBCB86477830}"/>
                </a:ext>
              </a:extLst>
            </p:cNvPr>
            <p:cNvGrpSpPr/>
            <p:nvPr/>
          </p:nvGrpSpPr>
          <p:grpSpPr>
            <a:xfrm>
              <a:off x="4932043" y="2944557"/>
              <a:ext cx="3913783" cy="1671728"/>
              <a:chOff x="1660420" y="2254556"/>
              <a:chExt cx="3913783" cy="1671728"/>
            </a:xfrm>
          </p:grpSpPr>
          <p:grpSp>
            <p:nvGrpSpPr>
              <p:cNvPr id="14" name="مجموعة 13">
                <a:extLst>
                  <a:ext uri="{FF2B5EF4-FFF2-40B4-BE49-F238E27FC236}">
                    <a16:creationId xmlns:a16="http://schemas.microsoft.com/office/drawing/2014/main" id="{DE690FEB-AAA0-8987-91D8-15E31F1B7349}"/>
                  </a:ext>
                </a:extLst>
              </p:cNvPr>
              <p:cNvGrpSpPr/>
              <p:nvPr/>
            </p:nvGrpSpPr>
            <p:grpSpPr>
              <a:xfrm>
                <a:off x="4213466" y="2254556"/>
                <a:ext cx="1360737" cy="1671728"/>
                <a:chOff x="4032924" y="345473"/>
                <a:chExt cx="1360737" cy="1671728"/>
              </a:xfrm>
            </p:grpSpPr>
            <p:sp>
              <p:nvSpPr>
                <p:cNvPr id="16" name="مربع نص 15">
                  <a:extLst>
                    <a:ext uri="{FF2B5EF4-FFF2-40B4-BE49-F238E27FC236}">
                      <a16:creationId xmlns:a16="http://schemas.microsoft.com/office/drawing/2014/main" id="{0C4FB4AC-F423-2B8A-5045-D15E1E46F474}"/>
                    </a:ext>
                  </a:extLst>
                </p:cNvPr>
                <p:cNvSpPr txBox="1"/>
                <p:nvPr/>
              </p:nvSpPr>
              <p:spPr>
                <a:xfrm>
                  <a:off x="4032924" y="816872"/>
                  <a:ext cx="1321497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يتم طباعة السند من خلال الضغط على رمز الطابعة</a:t>
                  </a:r>
                  <a:endParaRPr lang="ar-YE" b="1" dirty="0"/>
                </a:p>
              </p:txBody>
            </p:sp>
            <p:sp>
              <p:nvSpPr>
                <p:cNvPr id="17" name="شكل بيضاوي 16">
                  <a:extLst>
                    <a:ext uri="{FF2B5EF4-FFF2-40B4-BE49-F238E27FC236}">
                      <a16:creationId xmlns:a16="http://schemas.microsoft.com/office/drawing/2014/main" id="{E8B5588A-546F-1EF4-F437-7D4675F78C4A}"/>
                    </a:ext>
                  </a:extLst>
                </p:cNvPr>
                <p:cNvSpPr/>
                <p:nvPr/>
              </p:nvSpPr>
              <p:spPr>
                <a:xfrm>
                  <a:off x="4576218" y="345473"/>
                  <a:ext cx="817443" cy="51663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11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" name="رابط كسهم مستقيم 14">
                <a:extLst>
                  <a:ext uri="{FF2B5EF4-FFF2-40B4-BE49-F238E27FC236}">
                    <a16:creationId xmlns:a16="http://schemas.microsoft.com/office/drawing/2014/main" id="{8DD41621-3900-25C1-B6ED-80143EBC66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0420" y="2840133"/>
                <a:ext cx="2592284" cy="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مجموعة 19">
              <a:extLst>
                <a:ext uri="{FF2B5EF4-FFF2-40B4-BE49-F238E27FC236}">
                  <a16:creationId xmlns:a16="http://schemas.microsoft.com/office/drawing/2014/main" id="{D0D79590-13AC-019D-2054-4F6C3E653FDB}"/>
                </a:ext>
              </a:extLst>
            </p:cNvPr>
            <p:cNvGrpSpPr/>
            <p:nvPr/>
          </p:nvGrpSpPr>
          <p:grpSpPr>
            <a:xfrm>
              <a:off x="86198" y="4104655"/>
              <a:ext cx="2829618" cy="1489374"/>
              <a:chOff x="2355014" y="2689588"/>
              <a:chExt cx="2829618" cy="1489374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:a16="http://schemas.microsoft.com/office/drawing/2014/main" id="{55B50BBF-6A62-5E80-042F-683C3475DF5B}"/>
                  </a:ext>
                </a:extLst>
              </p:cNvPr>
              <p:cNvGrpSpPr/>
              <p:nvPr/>
            </p:nvGrpSpPr>
            <p:grpSpPr>
              <a:xfrm>
                <a:off x="2355014" y="2689588"/>
                <a:ext cx="1985831" cy="1489374"/>
                <a:chOff x="2174472" y="780505"/>
                <a:chExt cx="1985831" cy="1489374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16B4447F-CFF0-A68C-976D-2B2246F2C637}"/>
                    </a:ext>
                  </a:extLst>
                </p:cNvPr>
                <p:cNvSpPr txBox="1"/>
                <p:nvPr/>
              </p:nvSpPr>
              <p:spPr>
                <a:xfrm>
                  <a:off x="2174472" y="1346549"/>
                  <a:ext cx="1874118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طباعة السند يطلب من العميل التوقيع على السند في المربع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:a16="http://schemas.microsoft.com/office/drawing/2014/main" id="{08A9CD9C-C0A7-5A22-7FD7-4B713DA5503D}"/>
                    </a:ext>
                  </a:extLst>
                </p:cNvPr>
                <p:cNvSpPr/>
                <p:nvPr/>
              </p:nvSpPr>
              <p:spPr>
                <a:xfrm>
                  <a:off x="3395910" y="780505"/>
                  <a:ext cx="764393" cy="566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12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:a16="http://schemas.microsoft.com/office/drawing/2014/main" id="{1B74DC71-1C45-7088-8FD5-2090775F4229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4229132" y="3717297"/>
                <a:ext cx="9555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10802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E9A878E8-7AC1-C843-E3BC-B78BF3C09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2"/>
          <a:stretch/>
        </p:blipFill>
        <p:spPr>
          <a:xfrm>
            <a:off x="776204" y="1577046"/>
            <a:ext cx="7637879" cy="3864274"/>
          </a:xfrm>
          <a:prstGeom prst="rect">
            <a:avLst/>
          </a:prstGeom>
        </p:spPr>
      </p:pic>
      <p:sp>
        <p:nvSpPr>
          <p:cNvPr id="7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62200" y="678016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ثانياً: إيداع في حساب بيس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8236" y="2084882"/>
            <a:ext cx="1288928" cy="192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352800" y="1577046"/>
            <a:ext cx="157713" cy="404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38F471DC-5FBE-F990-7B46-70962B9B6D48}"/>
              </a:ext>
            </a:extLst>
          </p:cNvPr>
          <p:cNvGrpSpPr/>
          <p:nvPr/>
        </p:nvGrpSpPr>
        <p:grpSpPr>
          <a:xfrm>
            <a:off x="1052200" y="1680149"/>
            <a:ext cx="7787565" cy="3844755"/>
            <a:chOff x="1360577" y="1680149"/>
            <a:chExt cx="7787564" cy="3844755"/>
          </a:xfrm>
        </p:grpSpPr>
        <p:pic>
          <p:nvPicPr>
            <p:cNvPr id="6" name="صورة 5">
              <a:extLst>
                <a:ext uri="{FF2B5EF4-FFF2-40B4-BE49-F238E27FC236}">
                  <a16:creationId xmlns:a16="http://schemas.microsoft.com/office/drawing/2014/main" id="{0463E08F-B6B5-DC76-FF85-EF6FCCB6F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63" t="27729" r="22704" b="33817"/>
            <a:stretch/>
          </p:blipFill>
          <p:spPr>
            <a:xfrm>
              <a:off x="1360577" y="2776253"/>
              <a:ext cx="5119625" cy="2049411"/>
            </a:xfrm>
            <a:prstGeom prst="rect">
              <a:avLst/>
            </a:prstGeom>
          </p:spPr>
        </p:pic>
        <p:grpSp>
          <p:nvGrpSpPr>
            <p:cNvPr id="10" name="مجموعة 9">
              <a:extLst>
                <a:ext uri="{FF2B5EF4-FFF2-40B4-BE49-F238E27FC236}">
                  <a16:creationId xmlns:a16="http://schemas.microsoft.com/office/drawing/2014/main" id="{14AAAC40-3E7F-0000-3AE2-E2C2991D7F84}"/>
                </a:ext>
              </a:extLst>
            </p:cNvPr>
            <p:cNvGrpSpPr/>
            <p:nvPr/>
          </p:nvGrpSpPr>
          <p:grpSpPr>
            <a:xfrm>
              <a:off x="5566433" y="1680149"/>
              <a:ext cx="2756219" cy="1748851"/>
              <a:chOff x="6100256" y="2566644"/>
              <a:chExt cx="2756219" cy="1748851"/>
            </a:xfrm>
          </p:grpSpPr>
          <p:grpSp>
            <p:nvGrpSpPr>
              <p:cNvPr id="37" name="مجموعة 36">
                <a:extLst>
                  <a:ext uri="{FF2B5EF4-FFF2-40B4-BE49-F238E27FC236}">
                    <a16:creationId xmlns:a16="http://schemas.microsoft.com/office/drawing/2014/main" id="{DFD47ACC-5AF5-3B52-C855-57A9D94BEA8B}"/>
                  </a:ext>
                </a:extLst>
              </p:cNvPr>
              <p:cNvGrpSpPr/>
              <p:nvPr/>
            </p:nvGrpSpPr>
            <p:grpSpPr>
              <a:xfrm>
                <a:off x="6120694" y="2566644"/>
                <a:ext cx="2735781" cy="1006371"/>
                <a:chOff x="5940152" y="657561"/>
                <a:chExt cx="2735781" cy="1006371"/>
              </a:xfrm>
            </p:grpSpPr>
            <p:sp>
              <p:nvSpPr>
                <p:cNvPr id="39" name="مربع نص 38">
                  <a:extLst>
                    <a:ext uri="{FF2B5EF4-FFF2-40B4-BE49-F238E27FC236}">
                      <a16:creationId xmlns:a16="http://schemas.microsoft.com/office/drawing/2014/main" id="{44711B08-5926-CB08-9E33-7E7EEED75C8C}"/>
                    </a:ext>
                  </a:extLst>
                </p:cNvPr>
                <p:cNvSpPr txBox="1"/>
                <p:nvPr/>
              </p:nvSpPr>
              <p:spPr>
                <a:xfrm>
                  <a:off x="5940152" y="1017601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YE" b="1" dirty="0"/>
                    <a:t>ادخال رقم </a:t>
                  </a:r>
                  <a:r>
                    <a:rPr lang="ar-SA" b="1" dirty="0"/>
                    <a:t>الحساب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رقم </a:t>
                  </a:r>
                  <a:r>
                    <a:rPr lang="ar-YE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الجوال</a:t>
                  </a:r>
                  <a:r>
                    <a:rPr lang="ar-SA" b="1" dirty="0"/>
                    <a:t>).</a:t>
                  </a:r>
                  <a:endParaRPr lang="ar-YE" b="1" dirty="0"/>
                </a:p>
              </p:txBody>
            </p:sp>
            <p:sp>
              <p:nvSpPr>
                <p:cNvPr id="40" name="شكل بيضاوي 39">
                  <a:extLst>
                    <a:ext uri="{FF2B5EF4-FFF2-40B4-BE49-F238E27FC236}">
                      <a16:creationId xmlns:a16="http://schemas.microsoft.com/office/drawing/2014/main" id="{6F4B87FF-E9AF-B310-D579-3C2E1015B443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8" name="رابط كسهم مستقيم 37">
                <a:extLst>
                  <a:ext uri="{FF2B5EF4-FFF2-40B4-BE49-F238E27FC236}">
                    <a16:creationId xmlns:a16="http://schemas.microsoft.com/office/drawing/2014/main" id="{E82E1CE8-6A06-D7F6-26B4-B9E2753F24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0256" y="3503398"/>
                <a:ext cx="187364" cy="8120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" name="مجموعة 10">
              <a:extLst>
                <a:ext uri="{FF2B5EF4-FFF2-40B4-BE49-F238E27FC236}">
                  <a16:creationId xmlns:a16="http://schemas.microsoft.com/office/drawing/2014/main" id="{F383FDC4-1962-5B86-8BF7-C79E8CA0D09A}"/>
                </a:ext>
              </a:extLst>
            </p:cNvPr>
            <p:cNvGrpSpPr/>
            <p:nvPr/>
          </p:nvGrpSpPr>
          <p:grpSpPr>
            <a:xfrm>
              <a:off x="2833597" y="1979231"/>
              <a:ext cx="1886209" cy="1475361"/>
              <a:chOff x="6970266" y="2566644"/>
              <a:chExt cx="1886209" cy="1475361"/>
            </a:xfrm>
          </p:grpSpPr>
          <p:grpSp>
            <p:nvGrpSpPr>
              <p:cNvPr id="33" name="مجموعة 32">
                <a:extLst>
                  <a:ext uri="{FF2B5EF4-FFF2-40B4-BE49-F238E27FC236}">
                    <a16:creationId xmlns:a16="http://schemas.microsoft.com/office/drawing/2014/main" id="{36DB8B4B-EFAB-3055-F74A-46B7866CD41D}"/>
                  </a:ext>
                </a:extLst>
              </p:cNvPr>
              <p:cNvGrpSpPr/>
              <p:nvPr/>
            </p:nvGrpSpPr>
            <p:grpSpPr>
              <a:xfrm>
                <a:off x="6970266" y="2566644"/>
                <a:ext cx="1886209" cy="1101094"/>
                <a:chOff x="6789724" y="657561"/>
                <a:chExt cx="1886209" cy="1101094"/>
              </a:xfrm>
            </p:grpSpPr>
            <p:sp>
              <p:nvSpPr>
                <p:cNvPr id="35" name="مربع نص 34">
                  <a:extLst>
                    <a:ext uri="{FF2B5EF4-FFF2-40B4-BE49-F238E27FC236}">
                      <a16:creationId xmlns:a16="http://schemas.microsoft.com/office/drawing/2014/main" id="{D03648E4-DD09-3C0C-8E99-8DFE29C036E1}"/>
                    </a:ext>
                  </a:extLst>
                </p:cNvPr>
                <p:cNvSpPr txBox="1"/>
                <p:nvPr/>
              </p:nvSpPr>
              <p:spPr>
                <a:xfrm>
                  <a:off x="6789724" y="1112324"/>
                  <a:ext cx="162018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YE" b="1" dirty="0"/>
                    <a:t>الضغط على </a:t>
                  </a:r>
                  <a:r>
                    <a:rPr lang="ar-SA" b="1" dirty="0"/>
                    <a:t> زر </a:t>
                  </a:r>
                  <a:r>
                    <a:rPr lang="ar-YE" b="1" dirty="0"/>
                    <a:t>(</a:t>
                  </a:r>
                  <a:r>
                    <a:rPr lang="ar-YE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تحقق</a:t>
                  </a:r>
                  <a:r>
                    <a:rPr lang="ar-YE" b="1" dirty="0"/>
                    <a:t>)</a:t>
                  </a:r>
                </a:p>
              </p:txBody>
            </p:sp>
            <p:sp>
              <p:nvSpPr>
                <p:cNvPr id="36" name="شكل بيضاوي 35">
                  <a:extLst>
                    <a:ext uri="{FF2B5EF4-FFF2-40B4-BE49-F238E27FC236}">
                      <a16:creationId xmlns:a16="http://schemas.microsoft.com/office/drawing/2014/main" id="{D9D20E03-A781-43B2-8D0E-B6C4FD718322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2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4" name="رابط كسهم مستقيم 33">
                <a:extLst>
                  <a:ext uri="{FF2B5EF4-FFF2-40B4-BE49-F238E27FC236}">
                    <a16:creationId xmlns:a16="http://schemas.microsoft.com/office/drawing/2014/main" id="{17F764B4-F10F-C63C-1A4D-9C087F91B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559" y="3546618"/>
                <a:ext cx="161757" cy="4953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مجموعة 11">
              <a:extLst>
                <a:ext uri="{FF2B5EF4-FFF2-40B4-BE49-F238E27FC236}">
                  <a16:creationId xmlns:a16="http://schemas.microsoft.com/office/drawing/2014/main" id="{471806BE-2019-084D-1A28-E7D6DBF8BDCB}"/>
                </a:ext>
              </a:extLst>
            </p:cNvPr>
            <p:cNvGrpSpPr/>
            <p:nvPr/>
          </p:nvGrpSpPr>
          <p:grpSpPr>
            <a:xfrm>
              <a:off x="6085835" y="2703810"/>
              <a:ext cx="3031920" cy="878644"/>
              <a:chOff x="5912993" y="2527061"/>
              <a:chExt cx="3031920" cy="878644"/>
            </a:xfrm>
          </p:grpSpPr>
          <p:grpSp>
            <p:nvGrpSpPr>
              <p:cNvPr id="29" name="مجموعة 28">
                <a:extLst>
                  <a:ext uri="{FF2B5EF4-FFF2-40B4-BE49-F238E27FC236}">
                    <a16:creationId xmlns:a16="http://schemas.microsoft.com/office/drawing/2014/main" id="{F2A85897-99B6-6BCA-86BB-95D404080CF2}"/>
                  </a:ext>
                </a:extLst>
              </p:cNvPr>
              <p:cNvGrpSpPr/>
              <p:nvPr/>
            </p:nvGrpSpPr>
            <p:grpSpPr>
              <a:xfrm>
                <a:off x="6111161" y="2527061"/>
                <a:ext cx="2833752" cy="798709"/>
                <a:chOff x="5930619" y="617978"/>
                <a:chExt cx="2833752" cy="798709"/>
              </a:xfrm>
            </p:grpSpPr>
            <p:sp>
              <p:nvSpPr>
                <p:cNvPr id="31" name="مربع نص 30">
                  <a:extLst>
                    <a:ext uri="{FF2B5EF4-FFF2-40B4-BE49-F238E27FC236}">
                      <a16:creationId xmlns:a16="http://schemas.microsoft.com/office/drawing/2014/main" id="{C20C1ACC-0525-BE70-86AB-CA724315D0CE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YE" b="1" dirty="0"/>
                    <a:t>يظهر اسم العميل تلقائياً بعد التحقق.</a:t>
                  </a:r>
                </a:p>
              </p:txBody>
            </p:sp>
            <p:sp>
              <p:nvSpPr>
                <p:cNvPr id="32" name="شكل بيضاوي 31">
                  <a:extLst>
                    <a:ext uri="{FF2B5EF4-FFF2-40B4-BE49-F238E27FC236}">
                      <a16:creationId xmlns:a16="http://schemas.microsoft.com/office/drawing/2014/main" id="{964EE6EA-3C03-650A-46CF-B4AED0E60C6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3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" name="رابط كسهم مستقيم 29">
                <a:extLst>
                  <a:ext uri="{FF2B5EF4-FFF2-40B4-BE49-F238E27FC236}">
                    <a16:creationId xmlns:a16="http://schemas.microsoft.com/office/drawing/2014/main" id="{2F6CC616-FFD5-9040-5AE4-C4A80F8B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2993" y="3179252"/>
                <a:ext cx="276168" cy="2264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id="{F2FF7A5B-667C-83C2-D9D7-F8F52A5B8083}"/>
                </a:ext>
              </a:extLst>
            </p:cNvPr>
            <p:cNvGrpSpPr/>
            <p:nvPr/>
          </p:nvGrpSpPr>
          <p:grpSpPr>
            <a:xfrm>
              <a:off x="5508103" y="3789041"/>
              <a:ext cx="3459082" cy="1036623"/>
              <a:chOff x="4433222" y="2289147"/>
              <a:chExt cx="4474369" cy="1036623"/>
            </a:xfrm>
          </p:grpSpPr>
          <p:grpSp>
            <p:nvGrpSpPr>
              <p:cNvPr id="25" name="مجموعة 24">
                <a:extLst>
                  <a:ext uri="{FF2B5EF4-FFF2-40B4-BE49-F238E27FC236}">
                    <a16:creationId xmlns:a16="http://schemas.microsoft.com/office/drawing/2014/main" id="{74E29CAB-611B-F648-6FC3-D7A05B6EE723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837094"/>
                <a:chOff x="5930619" y="579593"/>
                <a:chExt cx="2796430" cy="837094"/>
              </a:xfrm>
            </p:grpSpPr>
            <p:sp>
              <p:nvSpPr>
                <p:cNvPr id="27" name="مربع نص 26">
                  <a:extLst>
                    <a:ext uri="{FF2B5EF4-FFF2-40B4-BE49-F238E27FC236}">
                      <a16:creationId xmlns:a16="http://schemas.microsoft.com/office/drawing/2014/main" id="{509EE05D-355D-15DC-C63C-6B3C1EC1ABEC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YE" b="1" dirty="0"/>
                    <a:t>ادخل المبلغ المراد </a:t>
                  </a:r>
                  <a:r>
                    <a:rPr lang="ar-SA" b="1" dirty="0"/>
                    <a:t>ايداعه</a:t>
                  </a:r>
                  <a:r>
                    <a:rPr lang="ar-YE" b="1" dirty="0"/>
                    <a:t>.</a:t>
                  </a:r>
                </a:p>
              </p:txBody>
            </p:sp>
            <p:sp>
              <p:nvSpPr>
                <p:cNvPr id="28" name="شكل بيضاوي 27">
                  <a:extLst>
                    <a:ext uri="{FF2B5EF4-FFF2-40B4-BE49-F238E27FC236}">
                      <a16:creationId xmlns:a16="http://schemas.microsoft.com/office/drawing/2014/main" id="{09828F5C-7338-514A-38F9-DAF259429715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5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رابط كسهم مستقيم 25">
                <a:extLst>
                  <a:ext uri="{FF2B5EF4-FFF2-40B4-BE49-F238E27FC236}">
                    <a16:creationId xmlns:a16="http://schemas.microsoft.com/office/drawing/2014/main" id="{C85FE442-EFE5-FFCF-6F5D-EE04A2A1F8E2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H="1" flipV="1">
                <a:off x="4433222" y="2289147"/>
                <a:ext cx="1677939" cy="71345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4" name="مجموعة 13">
              <a:extLst>
                <a:ext uri="{FF2B5EF4-FFF2-40B4-BE49-F238E27FC236}">
                  <a16:creationId xmlns:a16="http://schemas.microsoft.com/office/drawing/2014/main" id="{7B6068F2-EE49-0882-5D07-A580ACB9C1F9}"/>
                </a:ext>
              </a:extLst>
            </p:cNvPr>
            <p:cNvGrpSpPr/>
            <p:nvPr/>
          </p:nvGrpSpPr>
          <p:grpSpPr>
            <a:xfrm>
              <a:off x="5652940" y="4488654"/>
              <a:ext cx="3314248" cy="1036250"/>
              <a:chOff x="4641094" y="2012521"/>
              <a:chExt cx="4266497" cy="1036250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:a16="http://schemas.microsoft.com/office/drawing/2014/main" id="{8E49A193-78E6-2CF3-D79A-3BE46AD32D82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560095"/>
                <a:chOff x="5930619" y="579593"/>
                <a:chExt cx="2796430" cy="560095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C79B6143-5CA2-DD08-1C32-A226E5C4776B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0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اضغط على زر </a:t>
                  </a:r>
                  <a:r>
                    <a:rPr lang="ar-SA" b="1" dirty="0"/>
                    <a:t>ايداع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:a16="http://schemas.microsoft.com/office/drawing/2014/main" id="{704F5179-D373-8FC9-8C82-A036A485427E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6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:a16="http://schemas.microsoft.com/office/drawing/2014/main" id="{0F66DF9D-1B6B-5B2F-301A-0254133EB9D0}"/>
                  </a:ext>
                </a:extLst>
              </p:cNvPr>
              <p:cNvCxnSpPr>
                <a:cxnSpLocks/>
                <a:stCxn id="23" idx="1"/>
              </p:cNvCxnSpPr>
              <p:nvPr/>
            </p:nvCxnSpPr>
            <p:spPr>
              <a:xfrm flipH="1" flipV="1">
                <a:off x="4641094" y="2012521"/>
                <a:ext cx="1470066" cy="85158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6" name="مجموعة 15">
              <a:extLst>
                <a:ext uri="{FF2B5EF4-FFF2-40B4-BE49-F238E27FC236}">
                  <a16:creationId xmlns:a16="http://schemas.microsoft.com/office/drawing/2014/main" id="{8C299056-65FB-005E-35E2-DF6510F68C44}"/>
                </a:ext>
              </a:extLst>
            </p:cNvPr>
            <p:cNvGrpSpPr/>
            <p:nvPr/>
          </p:nvGrpSpPr>
          <p:grpSpPr>
            <a:xfrm>
              <a:off x="6171567" y="3470269"/>
              <a:ext cx="2976574" cy="447388"/>
              <a:chOff x="5968339" y="2527061"/>
              <a:chExt cx="2976574" cy="447388"/>
            </a:xfrm>
          </p:grpSpPr>
          <p:grpSp>
            <p:nvGrpSpPr>
              <p:cNvPr id="17" name="مجموعة 16">
                <a:extLst>
                  <a:ext uri="{FF2B5EF4-FFF2-40B4-BE49-F238E27FC236}">
                    <a16:creationId xmlns:a16="http://schemas.microsoft.com/office/drawing/2014/main" id="{F80BE37E-C689-35F2-9A92-3B5A1D2B6420}"/>
                  </a:ext>
                </a:extLst>
              </p:cNvPr>
              <p:cNvGrpSpPr/>
              <p:nvPr/>
            </p:nvGrpSpPr>
            <p:grpSpPr>
              <a:xfrm>
                <a:off x="6561228" y="2527061"/>
                <a:ext cx="2383685" cy="447388"/>
                <a:chOff x="6380686" y="617978"/>
                <a:chExt cx="2383685" cy="447388"/>
              </a:xfrm>
            </p:grpSpPr>
            <p:sp>
              <p:nvSpPr>
                <p:cNvPr id="19" name="مربع نص 18">
                  <a:extLst>
                    <a:ext uri="{FF2B5EF4-FFF2-40B4-BE49-F238E27FC236}">
                      <a16:creationId xmlns:a16="http://schemas.microsoft.com/office/drawing/2014/main" id="{23A23E45-512E-6F1E-77CC-D582F42FA415}"/>
                    </a:ext>
                  </a:extLst>
                </p:cNvPr>
                <p:cNvSpPr txBox="1"/>
                <p:nvPr/>
              </p:nvSpPr>
              <p:spPr>
                <a:xfrm>
                  <a:off x="6380686" y="696034"/>
                  <a:ext cx="2023645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SA" b="1" dirty="0"/>
                    <a:t>اكتب اسم المودع</a:t>
                  </a:r>
                  <a:endParaRPr lang="ar-YE" b="1" dirty="0"/>
                </a:p>
              </p:txBody>
            </p:sp>
            <p:sp>
              <p:nvSpPr>
                <p:cNvPr id="20" name="شكل بيضاوي 19">
                  <a:extLst>
                    <a:ext uri="{FF2B5EF4-FFF2-40B4-BE49-F238E27FC236}">
                      <a16:creationId xmlns:a16="http://schemas.microsoft.com/office/drawing/2014/main" id="{FF7B484E-C492-F2FF-D697-7384E38E633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4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" name="رابط كسهم مستقيم 17">
                <a:extLst>
                  <a:ext uri="{FF2B5EF4-FFF2-40B4-BE49-F238E27FC236}">
                    <a16:creationId xmlns:a16="http://schemas.microsoft.com/office/drawing/2014/main" id="{F27568E6-3FDF-EB1D-B185-99A4DA829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8339" y="2781094"/>
                <a:ext cx="555507" cy="175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386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1">
            <a:extLst>
              <a:ext uri="{FF2B5EF4-FFF2-40B4-BE49-F238E27FC236}">
                <a16:creationId xmlns:a16="http://schemas.microsoft.com/office/drawing/2014/main" id="{BECE0DF9-21B2-C992-8E73-A848251A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880" y="420139"/>
            <a:ext cx="307865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الشاشة الرئيسية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88102CBE-F1DB-12D7-1C0F-70AB19E9E14D}"/>
              </a:ext>
            </a:extLst>
          </p:cNvPr>
          <p:cNvGrpSpPr/>
          <p:nvPr/>
        </p:nvGrpSpPr>
        <p:grpSpPr>
          <a:xfrm>
            <a:off x="6803115" y="707356"/>
            <a:ext cx="541979" cy="269427"/>
            <a:chOff x="7097501" y="1262471"/>
            <a:chExt cx="354819" cy="222313"/>
          </a:xfrm>
          <a:solidFill>
            <a:srgbClr val="FF0000"/>
          </a:solidFill>
        </p:grpSpPr>
        <p:sp>
          <p:nvSpPr>
            <p:cNvPr id="6" name="سهم: بشكل رتبة عسكرية 5">
              <a:extLst>
                <a:ext uri="{FF2B5EF4-FFF2-40B4-BE49-F238E27FC236}">
                  <a16:creationId xmlns:a16="http://schemas.microsoft.com/office/drawing/2014/main" id="{57D7395E-1B66-558D-F05D-23300AA5A16E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:a16="http://schemas.microsoft.com/office/drawing/2014/main" id="{387BF082-3EB1-75E2-9577-4B62EAF6822D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:a16="http://schemas.microsoft.com/office/drawing/2014/main" id="{2A4678A7-60E2-115B-11D9-6A3831DC63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9658FDBC-326D-528B-7786-B20F5D2570CA}"/>
              </a:ext>
            </a:extLst>
          </p:cNvPr>
          <p:cNvSpPr txBox="1"/>
          <p:nvPr/>
        </p:nvSpPr>
        <p:spPr>
          <a:xfrm>
            <a:off x="1406574" y="1337220"/>
            <a:ext cx="6062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A" sz="2000" b="1" dirty="0"/>
              <a:t>بعد تسجيل الدخول في النظام  يتم الانتقال الى  الشاشة الرئيسية لعرض </a:t>
            </a:r>
          </a:p>
          <a:p>
            <a:pPr algn="ctr"/>
            <a:r>
              <a:rPr lang="ar-SA" sz="2000" b="1" dirty="0"/>
              <a:t>الخدمات التي يقدمها  النظام</a:t>
            </a:r>
            <a:endParaRPr 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/>
        </p:blipFill>
        <p:spPr bwMode="auto">
          <a:xfrm>
            <a:off x="1219200" y="2177603"/>
            <a:ext cx="70180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2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مجموعة 20">
            <a:extLst>
              <a:ext uri="{FF2B5EF4-FFF2-40B4-BE49-F238E27FC236}">
                <a16:creationId xmlns:a16="http://schemas.microsoft.com/office/drawing/2014/main" id="{431621C0-12CB-9B13-65CB-8A15C4FDC228}"/>
              </a:ext>
            </a:extLst>
          </p:cNvPr>
          <p:cNvGrpSpPr/>
          <p:nvPr/>
        </p:nvGrpSpPr>
        <p:grpSpPr>
          <a:xfrm>
            <a:off x="1793946" y="1299948"/>
            <a:ext cx="6592374" cy="2637977"/>
            <a:chOff x="2302804" y="1712733"/>
            <a:chExt cx="6592374" cy="2637977"/>
          </a:xfrm>
        </p:grpSpPr>
        <p:pic>
          <p:nvPicPr>
            <p:cNvPr id="19" name="صورة 1">
              <a:extLst>
                <a:ext uri="{FF2B5EF4-FFF2-40B4-BE49-F238E27FC236}">
                  <a16:creationId xmlns:a16="http://schemas.microsoft.com/office/drawing/2014/main" id="{4607DDBD-6C45-7378-47FA-677A80010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691" t="27187" r="22475" b="34404"/>
            <a:stretch/>
          </p:blipFill>
          <p:spPr>
            <a:xfrm>
              <a:off x="2302804" y="1712733"/>
              <a:ext cx="4936196" cy="1944866"/>
            </a:xfrm>
            <a:prstGeom prst="rect">
              <a:avLst/>
            </a:prstGeom>
          </p:spPr>
        </p:pic>
        <p:grpSp>
          <p:nvGrpSpPr>
            <p:cNvPr id="20" name="مجموعة 2">
              <a:extLst>
                <a:ext uri="{FF2B5EF4-FFF2-40B4-BE49-F238E27FC236}">
                  <a16:creationId xmlns:a16="http://schemas.microsoft.com/office/drawing/2014/main" id="{7F099795-3F47-5087-0481-1274A4392D3D}"/>
                </a:ext>
              </a:extLst>
            </p:cNvPr>
            <p:cNvGrpSpPr/>
            <p:nvPr/>
          </p:nvGrpSpPr>
          <p:grpSpPr>
            <a:xfrm>
              <a:off x="5454974" y="3236617"/>
              <a:ext cx="3440204" cy="1114093"/>
              <a:chOff x="4478947" y="2488676"/>
              <a:chExt cx="4428644" cy="1114093"/>
            </a:xfrm>
          </p:grpSpPr>
          <p:grpSp>
            <p:nvGrpSpPr>
              <p:cNvPr id="23" name="مجموعة 3">
                <a:extLst>
                  <a:ext uri="{FF2B5EF4-FFF2-40B4-BE49-F238E27FC236}">
                    <a16:creationId xmlns:a16="http://schemas.microsoft.com/office/drawing/2014/main" id="{522F25DA-5FFF-0FEF-7DF9-752A16DCFEB3}"/>
                  </a:ext>
                </a:extLst>
              </p:cNvPr>
              <p:cNvGrpSpPr/>
              <p:nvPr/>
            </p:nvGrpSpPr>
            <p:grpSpPr>
              <a:xfrm>
                <a:off x="5381619" y="2488676"/>
                <a:ext cx="3525972" cy="1114093"/>
                <a:chOff x="5201077" y="579593"/>
                <a:chExt cx="3525972" cy="1114093"/>
              </a:xfrm>
            </p:grpSpPr>
            <p:sp>
              <p:nvSpPr>
                <p:cNvPr id="25" name="مربع نص 5">
                  <a:extLst>
                    <a:ext uri="{FF2B5EF4-FFF2-40B4-BE49-F238E27FC236}">
                      <a16:creationId xmlns:a16="http://schemas.microsoft.com/office/drawing/2014/main" id="{C4B8D99F-0661-1E9A-8A63-B16770FC08DA}"/>
                    </a:ext>
                  </a:extLst>
                </p:cNvPr>
                <p:cNvSpPr txBox="1"/>
                <p:nvPr/>
              </p:nvSpPr>
              <p:spPr>
                <a:xfrm>
                  <a:off x="5201077" y="770356"/>
                  <a:ext cx="3285302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</a:t>
                  </a:r>
                  <a:r>
                    <a:rPr lang="ar-YE" b="1" dirty="0"/>
                    <a:t> على زر </a:t>
                  </a:r>
                  <a:r>
                    <a:rPr lang="ar-SA" b="1" dirty="0"/>
                    <a:t>إيداع تظهر هذه الرسالة يتم الضغط على زر 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26" name="شكل بيضاوي 6">
                  <a:extLst>
                    <a:ext uri="{FF2B5EF4-FFF2-40B4-BE49-F238E27FC236}">
                      <a16:creationId xmlns:a16="http://schemas.microsoft.com/office/drawing/2014/main" id="{D56BCD03-2B7F-5916-4EB0-7075F6377C2C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7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4" name="رابط كسهم مستقيم 4">
                <a:extLst>
                  <a:ext uri="{FF2B5EF4-FFF2-40B4-BE49-F238E27FC236}">
                    <a16:creationId xmlns:a16="http://schemas.microsoft.com/office/drawing/2014/main" id="{E882EF8B-FD8B-6C3C-2141-44B6911A7DBE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 flipH="1" flipV="1">
                <a:off x="4478947" y="2541384"/>
                <a:ext cx="902671" cy="59972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مجموعة 21">
            <a:extLst>
              <a:ext uri="{FF2B5EF4-FFF2-40B4-BE49-F238E27FC236}">
                <a16:creationId xmlns:a16="http://schemas.microsoft.com/office/drawing/2014/main" id="{B040B382-36B7-0592-628E-7917B6273B88}"/>
              </a:ext>
            </a:extLst>
          </p:cNvPr>
          <p:cNvGrpSpPr/>
          <p:nvPr/>
        </p:nvGrpSpPr>
        <p:grpSpPr>
          <a:xfrm>
            <a:off x="1258759" y="4172193"/>
            <a:ext cx="7376585" cy="1658874"/>
            <a:chOff x="1331640" y="4636617"/>
            <a:chExt cx="7376585" cy="1658873"/>
          </a:xfrm>
        </p:grpSpPr>
        <p:pic>
          <p:nvPicPr>
            <p:cNvPr id="28" name="صورة 11">
              <a:extLst>
                <a:ext uri="{FF2B5EF4-FFF2-40B4-BE49-F238E27FC236}">
                  <a16:creationId xmlns:a16="http://schemas.microsoft.com/office/drawing/2014/main" id="{6262F83F-0648-131D-84BA-2394B75DD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82" t="40693" r="34350" b="39394"/>
            <a:stretch/>
          </p:blipFill>
          <p:spPr>
            <a:xfrm>
              <a:off x="1331640" y="4636617"/>
              <a:ext cx="4176464" cy="1549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9" name="مجموعة 12">
              <a:extLst>
                <a:ext uri="{FF2B5EF4-FFF2-40B4-BE49-F238E27FC236}">
                  <a16:creationId xmlns:a16="http://schemas.microsoft.com/office/drawing/2014/main" id="{3FA0A8FD-1D33-6418-8037-880B7C3B39CD}"/>
                </a:ext>
              </a:extLst>
            </p:cNvPr>
            <p:cNvGrpSpPr/>
            <p:nvPr/>
          </p:nvGrpSpPr>
          <p:grpSpPr>
            <a:xfrm>
              <a:off x="5292079" y="5044542"/>
              <a:ext cx="3416146" cy="1250948"/>
              <a:chOff x="5288950" y="2271465"/>
              <a:chExt cx="3973989" cy="922314"/>
            </a:xfrm>
          </p:grpSpPr>
          <p:grpSp>
            <p:nvGrpSpPr>
              <p:cNvPr id="30" name="مجموعة 13">
                <a:extLst>
                  <a:ext uri="{FF2B5EF4-FFF2-40B4-BE49-F238E27FC236}">
                    <a16:creationId xmlns:a16="http://schemas.microsoft.com/office/drawing/2014/main" id="{CA470223-B61C-7F84-7D88-055A252FB1A9}"/>
                  </a:ext>
                </a:extLst>
              </p:cNvPr>
              <p:cNvGrpSpPr/>
              <p:nvPr/>
            </p:nvGrpSpPr>
            <p:grpSpPr>
              <a:xfrm>
                <a:off x="6027143" y="2271465"/>
                <a:ext cx="3235796" cy="922314"/>
                <a:chOff x="5846601" y="362382"/>
                <a:chExt cx="3235796" cy="922314"/>
              </a:xfrm>
            </p:grpSpPr>
            <p:sp>
              <p:nvSpPr>
                <p:cNvPr id="32" name="مربع نص 15">
                  <a:extLst>
                    <a:ext uri="{FF2B5EF4-FFF2-40B4-BE49-F238E27FC236}">
                      <a16:creationId xmlns:a16="http://schemas.microsoft.com/office/drawing/2014/main" id="{5640BC7A-E05A-0EAF-9706-63229B2134EA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7" cy="68076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 على زر(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 تظهر هذه الرسالة يتم الضغط على زر 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 لايداع</a:t>
                  </a:r>
                  <a:endParaRPr lang="ar-YE" b="1" dirty="0"/>
                </a:p>
              </p:txBody>
            </p:sp>
            <p:sp>
              <p:nvSpPr>
                <p:cNvPr id="33" name="شكل بيضاوي 16">
                  <a:extLst>
                    <a:ext uri="{FF2B5EF4-FFF2-40B4-BE49-F238E27FC236}">
                      <a16:creationId xmlns:a16="http://schemas.microsoft.com/office/drawing/2014/main" id="{1830D0C6-7598-EE21-4775-CB50D485ECFC}"/>
                    </a:ext>
                  </a:extLst>
                </p:cNvPr>
                <p:cNvSpPr/>
                <p:nvPr/>
              </p:nvSpPr>
              <p:spPr>
                <a:xfrm>
                  <a:off x="8722357" y="362382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8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1" name="رابط كسهم مستقيم 14">
                <a:extLst>
                  <a:ext uri="{FF2B5EF4-FFF2-40B4-BE49-F238E27FC236}">
                    <a16:creationId xmlns:a16="http://schemas.microsoft.com/office/drawing/2014/main" id="{A10B46EC-123B-9388-8916-1EC2C30A283C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5288950" y="2853397"/>
                <a:ext cx="738193" cy="138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7181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مجموعة 14">
            <a:extLst>
              <a:ext uri="{FF2B5EF4-FFF2-40B4-BE49-F238E27FC236}">
                <a16:creationId xmlns:a16="http://schemas.microsoft.com/office/drawing/2014/main" id="{8BEE39FC-183B-5F8A-C14A-5485D60B9937}"/>
              </a:ext>
            </a:extLst>
          </p:cNvPr>
          <p:cNvGrpSpPr/>
          <p:nvPr/>
        </p:nvGrpSpPr>
        <p:grpSpPr>
          <a:xfrm>
            <a:off x="1403648" y="202895"/>
            <a:ext cx="6048672" cy="2133939"/>
            <a:chOff x="1403648" y="202894"/>
            <a:chExt cx="6048672" cy="2133939"/>
          </a:xfrm>
        </p:grpSpPr>
        <p:grpSp>
          <p:nvGrpSpPr>
            <p:cNvPr id="11" name="مجموعة 10">
              <a:extLst>
                <a:ext uri="{FF2B5EF4-FFF2-40B4-BE49-F238E27FC236}">
                  <a16:creationId xmlns:a16="http://schemas.microsoft.com/office/drawing/2014/main" id="{5E502578-1011-C9FC-A564-E12A09CDB1A7}"/>
                </a:ext>
              </a:extLst>
            </p:cNvPr>
            <p:cNvGrpSpPr/>
            <p:nvPr/>
          </p:nvGrpSpPr>
          <p:grpSpPr>
            <a:xfrm>
              <a:off x="1403648" y="202894"/>
              <a:ext cx="6048672" cy="1651045"/>
              <a:chOff x="1403648" y="202894"/>
              <a:chExt cx="6048672" cy="1651045"/>
            </a:xfrm>
          </p:grpSpPr>
          <p:pic>
            <p:nvPicPr>
              <p:cNvPr id="2" name="صورة 1">
                <a:extLst>
                  <a:ext uri="{FF2B5EF4-FFF2-40B4-BE49-F238E27FC236}">
                    <a16:creationId xmlns:a16="http://schemas.microsoft.com/office/drawing/2014/main" id="{D17586EF-AEDE-6445-C869-1A3F486D9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514" t="34364" r="31310" b="41178"/>
              <a:stretch/>
            </p:blipFill>
            <p:spPr>
              <a:xfrm>
                <a:off x="1403648" y="202894"/>
                <a:ext cx="3627801" cy="1555667"/>
              </a:xfrm>
              <a:prstGeom prst="rect">
                <a:avLst/>
              </a:prstGeom>
            </p:spPr>
          </p:pic>
          <p:grpSp>
            <p:nvGrpSpPr>
              <p:cNvPr id="3" name="مجموعة 2">
                <a:extLst>
                  <a:ext uri="{FF2B5EF4-FFF2-40B4-BE49-F238E27FC236}">
                    <a16:creationId xmlns:a16="http://schemas.microsoft.com/office/drawing/2014/main" id="{BA632E91-F4F5-1B16-0258-ACF3A2639C2E}"/>
                  </a:ext>
                </a:extLst>
              </p:cNvPr>
              <p:cNvGrpSpPr/>
              <p:nvPr/>
            </p:nvGrpSpPr>
            <p:grpSpPr>
              <a:xfrm>
                <a:off x="4765724" y="318401"/>
                <a:ext cx="2686596" cy="1535538"/>
                <a:chOff x="6228406" y="2243801"/>
                <a:chExt cx="3126825" cy="1169921"/>
              </a:xfrm>
            </p:grpSpPr>
            <p:grpSp>
              <p:nvGrpSpPr>
                <p:cNvPr id="4" name="مجموعة 3">
                  <a:extLst>
                    <a:ext uri="{FF2B5EF4-FFF2-40B4-BE49-F238E27FC236}">
                      <a16:creationId xmlns:a16="http://schemas.microsoft.com/office/drawing/2014/main" id="{B6332C5D-C6A5-C7BD-2E6B-4E71CF0052BF}"/>
                    </a:ext>
                  </a:extLst>
                </p:cNvPr>
                <p:cNvGrpSpPr/>
                <p:nvPr/>
              </p:nvGrpSpPr>
              <p:grpSpPr>
                <a:xfrm>
                  <a:off x="6855235" y="2243801"/>
                  <a:ext cx="2499996" cy="1169921"/>
                  <a:chOff x="6674693" y="334718"/>
                  <a:chExt cx="2499996" cy="1169921"/>
                </a:xfrm>
              </p:grpSpPr>
              <p:sp>
                <p:nvSpPr>
                  <p:cNvPr id="6" name="مربع نص 5">
                    <a:extLst>
                      <a:ext uri="{FF2B5EF4-FFF2-40B4-BE49-F238E27FC236}">
                        <a16:creationId xmlns:a16="http://schemas.microsoft.com/office/drawing/2014/main" id="{A7889104-FB8A-2B0E-8F42-327C0A07FF74}"/>
                      </a:ext>
                    </a:extLst>
                  </p:cNvPr>
                  <p:cNvSpPr txBox="1"/>
                  <p:nvPr/>
                </p:nvSpPr>
                <p:spPr>
                  <a:xfrm>
                    <a:off x="6674693" y="590113"/>
                    <a:ext cx="2499996" cy="914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pPr algn="r"/>
                    <a:r>
                      <a:rPr lang="ar-SA" b="1" dirty="0"/>
                      <a:t>يتم طلب من العميل رمز التأكيد والذي وصل لجواله وكتابته في هذه الخانة من ثم الضغط على زر  (</a:t>
                    </a:r>
                    <a:r>
                      <a:rPr lang="ar-SA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نعم</a:t>
                    </a:r>
                    <a:r>
                      <a:rPr lang="ar-SA" b="1" dirty="0"/>
                      <a:t>)</a:t>
                    </a:r>
                    <a:endParaRPr lang="ar-YE" b="1" dirty="0"/>
                  </a:p>
                </p:txBody>
              </p:sp>
              <p:sp>
                <p:nvSpPr>
                  <p:cNvPr id="7" name="شكل بيضاوي 6">
                    <a:extLst>
                      <a:ext uri="{FF2B5EF4-FFF2-40B4-BE49-F238E27FC236}">
                        <a16:creationId xmlns:a16="http://schemas.microsoft.com/office/drawing/2014/main" id="{48FF7AE8-2648-95CB-44A2-D18CF37080A4}"/>
                      </a:ext>
                    </a:extLst>
                  </p:cNvPr>
                  <p:cNvSpPr/>
                  <p:nvPr/>
                </p:nvSpPr>
                <p:spPr>
                  <a:xfrm>
                    <a:off x="8814649" y="334718"/>
                    <a:ext cx="360040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9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" name="رابط كسهم مستقيم 4">
                  <a:extLst>
                    <a:ext uri="{FF2B5EF4-FFF2-40B4-BE49-F238E27FC236}">
                      <a16:creationId xmlns:a16="http://schemas.microsoft.com/office/drawing/2014/main" id="{176B8435-36D6-C69C-2D41-567C247D7FDF}"/>
                    </a:ext>
                  </a:extLst>
                </p:cNvPr>
                <p:cNvCxnSpPr>
                  <a:cxnSpLocks/>
                  <a:stCxn id="6" idx="1"/>
                </p:cNvCxnSpPr>
                <p:nvPr/>
              </p:nvCxnSpPr>
              <p:spPr>
                <a:xfrm flipH="1">
                  <a:off x="6228406" y="2956459"/>
                  <a:ext cx="626829" cy="662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سهم: لأسفل 13">
              <a:extLst>
                <a:ext uri="{FF2B5EF4-FFF2-40B4-BE49-F238E27FC236}">
                  <a16:creationId xmlns:a16="http://schemas.microsoft.com/office/drawing/2014/main" id="{DB990559-A584-0BEB-A198-75C29ED701B0}"/>
                </a:ext>
              </a:extLst>
            </p:cNvPr>
            <p:cNvSpPr/>
            <p:nvPr/>
          </p:nvSpPr>
          <p:spPr>
            <a:xfrm>
              <a:off x="3555571" y="1766134"/>
              <a:ext cx="360040" cy="57069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مجموعة 22">
            <a:extLst>
              <a:ext uri="{FF2B5EF4-FFF2-40B4-BE49-F238E27FC236}">
                <a16:creationId xmlns:a16="http://schemas.microsoft.com/office/drawing/2014/main" id="{61B46B12-6678-97D6-FA65-225C5EE79583}"/>
              </a:ext>
            </a:extLst>
          </p:cNvPr>
          <p:cNvGrpSpPr/>
          <p:nvPr/>
        </p:nvGrpSpPr>
        <p:grpSpPr>
          <a:xfrm>
            <a:off x="2819399" y="2904821"/>
            <a:ext cx="5994969" cy="2699402"/>
            <a:chOff x="2819398" y="3356990"/>
            <a:chExt cx="5994969" cy="1540375"/>
          </a:xfrm>
        </p:grpSpPr>
        <p:pic>
          <p:nvPicPr>
            <p:cNvPr id="12" name="صورة 11">
              <a:extLst>
                <a:ext uri="{FF2B5EF4-FFF2-40B4-BE49-F238E27FC236}">
                  <a16:creationId xmlns:a16="http://schemas.microsoft.com/office/drawing/2014/main" id="{11F96A73-8195-9A69-316E-B97445E1E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794" t="28238" r="22919" b="33509"/>
            <a:stretch/>
          </p:blipFill>
          <p:spPr>
            <a:xfrm>
              <a:off x="2819398" y="3356990"/>
              <a:ext cx="3886201" cy="1540375"/>
            </a:xfrm>
            <a:prstGeom prst="rect">
              <a:avLst/>
            </a:prstGeom>
          </p:spPr>
        </p:pic>
        <p:grpSp>
          <p:nvGrpSpPr>
            <p:cNvPr id="16" name="مجموعة 15">
              <a:extLst>
                <a:ext uri="{FF2B5EF4-FFF2-40B4-BE49-F238E27FC236}">
                  <a16:creationId xmlns:a16="http://schemas.microsoft.com/office/drawing/2014/main" id="{4CED3DD1-8510-6FEF-A8B4-EBECE8481099}"/>
                </a:ext>
              </a:extLst>
            </p:cNvPr>
            <p:cNvGrpSpPr/>
            <p:nvPr/>
          </p:nvGrpSpPr>
          <p:grpSpPr>
            <a:xfrm>
              <a:off x="5508104" y="3356990"/>
              <a:ext cx="3306263" cy="1152127"/>
              <a:chOff x="5236758" y="2219459"/>
              <a:chExt cx="3846162" cy="849454"/>
            </a:xfrm>
          </p:grpSpPr>
          <p:grpSp>
            <p:nvGrpSpPr>
              <p:cNvPr id="17" name="مجموعة 16">
                <a:extLst>
                  <a:ext uri="{FF2B5EF4-FFF2-40B4-BE49-F238E27FC236}">
                    <a16:creationId xmlns:a16="http://schemas.microsoft.com/office/drawing/2014/main" id="{766EEDEA-8C7F-00A3-B19B-F86B26618BB1}"/>
                  </a:ext>
                </a:extLst>
              </p:cNvPr>
              <p:cNvGrpSpPr/>
              <p:nvPr/>
            </p:nvGrpSpPr>
            <p:grpSpPr>
              <a:xfrm>
                <a:off x="6027143" y="2219459"/>
                <a:ext cx="3055777" cy="798565"/>
                <a:chOff x="5846601" y="310376"/>
                <a:chExt cx="3055777" cy="798565"/>
              </a:xfrm>
            </p:grpSpPr>
            <p:sp>
              <p:nvSpPr>
                <p:cNvPr id="19" name="مربع نص 18">
                  <a:extLst>
                    <a:ext uri="{FF2B5EF4-FFF2-40B4-BE49-F238E27FC236}">
                      <a16:creationId xmlns:a16="http://schemas.microsoft.com/office/drawing/2014/main" id="{30470E84-BFE8-A8F4-F0B6-AA3A6F6FD0F8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7" cy="50500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SA" b="1" dirty="0"/>
                    <a:t>بعد الضغط على زر(</a:t>
                  </a:r>
                  <a:r>
                    <a:rPr lang="ar-SA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 تظهر هذه الرسالة والتي تؤكد انه تم الإيداع يتم الضغط على  زر (</a:t>
                  </a:r>
                  <a:r>
                    <a:rPr lang="ar-SA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20" name="شكل بيضاوي 19">
                  <a:extLst>
                    <a:ext uri="{FF2B5EF4-FFF2-40B4-BE49-F238E27FC236}">
                      <a16:creationId xmlns:a16="http://schemas.microsoft.com/office/drawing/2014/main" id="{638D773B-AF5D-2A9E-0D2E-D9B8C80912B3}"/>
                    </a:ext>
                  </a:extLst>
                </p:cNvPr>
                <p:cNvSpPr/>
                <p:nvPr/>
              </p:nvSpPr>
              <p:spPr>
                <a:xfrm>
                  <a:off x="7904281" y="310376"/>
                  <a:ext cx="998097" cy="3074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10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" name="رابط كسهم مستقيم 17">
                <a:extLst>
                  <a:ext uri="{FF2B5EF4-FFF2-40B4-BE49-F238E27FC236}">
                    <a16:creationId xmlns:a16="http://schemas.microsoft.com/office/drawing/2014/main" id="{C569124F-E077-4AB1-9052-7FD82C1AABDD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>
                <a:off x="5236758" y="2765520"/>
                <a:ext cx="790385" cy="30339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67148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E50EF5CA-66BF-C935-12D8-D4150EEE7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914400" y="990600"/>
            <a:ext cx="7747508" cy="525780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2819AB57-0E3F-815B-FDAC-D7937A678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8498" r="17500" b="14031"/>
          <a:stretch/>
        </p:blipFill>
        <p:spPr>
          <a:xfrm>
            <a:off x="1562100" y="2057400"/>
            <a:ext cx="6019800" cy="3982705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id="{E3CC7870-CEBF-B6A1-55FA-B6B9B731315C}"/>
              </a:ext>
            </a:extLst>
          </p:cNvPr>
          <p:cNvSpPr txBox="1">
            <a:spLocks/>
          </p:cNvSpPr>
          <p:nvPr/>
        </p:nvSpPr>
        <p:spPr>
          <a:xfrm>
            <a:off x="2133601" y="200890"/>
            <a:ext cx="54483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ثالثاً: استعراض الحسابات للأرشيف والمزامنة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5599" y="1824128"/>
            <a:ext cx="1485753" cy="233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93821" y="1581074"/>
            <a:ext cx="192021" cy="279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799580" y="2089387"/>
            <a:ext cx="1096663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اسم المستخدم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0" name="مستطيل 7">
            <a:extLst>
              <a:ext uri="{FF2B5EF4-FFF2-40B4-BE49-F238E27FC236}">
                <a16:creationId xmlns:a16="http://schemas.microsoft.com/office/drawing/2014/main" id="{C786FCB2-04C2-EC65-5E15-E68C49960500}"/>
              </a:ext>
            </a:extLst>
          </p:cNvPr>
          <p:cNvSpPr/>
          <p:nvPr/>
        </p:nvSpPr>
        <p:spPr>
          <a:xfrm>
            <a:off x="7879326" y="2850201"/>
            <a:ext cx="990085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تاريخ فتح الحساب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81601" y="2505213"/>
            <a:ext cx="0" cy="4305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74332" y="280468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7529" y="2608372"/>
            <a:ext cx="0" cy="483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4724611" y="2803512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026101" y="2362200"/>
            <a:ext cx="7595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33301" y="2079086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17529" y="3092030"/>
            <a:ext cx="1168483" cy="176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مستطيل 15">
            <a:extLst>
              <a:ext uri="{FF2B5EF4-FFF2-40B4-BE49-F238E27FC236}">
                <a16:creationId xmlns:a16="http://schemas.microsoft.com/office/drawing/2014/main" id="{AA07780D-F8D8-99DA-A1F0-81B8CDBFA798}"/>
              </a:ext>
            </a:extLst>
          </p:cNvPr>
          <p:cNvSpPr/>
          <p:nvPr/>
        </p:nvSpPr>
        <p:spPr>
          <a:xfrm>
            <a:off x="4013792" y="3006834"/>
            <a:ext cx="1548724" cy="768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ar-SA" sz="1400" b="1" dirty="0">
                <a:solidFill>
                  <a:schemeClr val="tx1"/>
                </a:solidFill>
              </a:rPr>
              <a:t>الضغط على زر عرض الحسابات المفتوحة </a:t>
            </a:r>
            <a:endParaRPr lang="ar-Y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85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8597" y="309162"/>
            <a:ext cx="8596803" cy="5918933"/>
            <a:chOff x="318597" y="309162"/>
            <a:chExt cx="8596803" cy="5918933"/>
          </a:xfrm>
        </p:grpSpPr>
        <p:pic>
          <p:nvPicPr>
            <p:cNvPr id="4" name="صورة 3">
              <a:extLst>
                <a:ext uri="{FF2B5EF4-FFF2-40B4-BE49-F238E27FC236}">
                  <a16:creationId xmlns:a16="http://schemas.microsoft.com/office/drawing/2014/main" id="{0D6DCA8A-3AFF-FBB5-EA38-E55820DE1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33"/>
            <a:stretch/>
          </p:blipFill>
          <p:spPr>
            <a:xfrm>
              <a:off x="318597" y="1524000"/>
              <a:ext cx="8596803" cy="4704095"/>
            </a:xfrm>
            <a:prstGeom prst="rect">
              <a:avLst/>
            </a:prstGeom>
          </p:spPr>
        </p:pic>
        <p:pic>
          <p:nvPicPr>
            <p:cNvPr id="3" name="صورة 35"/>
            <p:cNvPicPr/>
            <p:nvPr/>
          </p:nvPicPr>
          <p:blipFill rotWithShape="1">
            <a:blip r:embed="rId3"/>
            <a:srcRect l="18133" t="15979" r="16324" b="14561"/>
            <a:stretch/>
          </p:blipFill>
          <p:spPr>
            <a:xfrm>
              <a:off x="1043608" y="2852936"/>
              <a:ext cx="7344815" cy="3055495"/>
            </a:xfrm>
            <a:prstGeom prst="rect">
              <a:avLst/>
            </a:prstGeom>
          </p:spPr>
        </p:pic>
        <p:sp>
          <p:nvSpPr>
            <p:cNvPr id="5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36293" y="309162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تاسعاً: عرض حركات بيس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39392" y="2470126"/>
              <a:ext cx="1600200" cy="2795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479668" y="2227072"/>
              <a:ext cx="192021" cy="27951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ستطيل 13">
              <a:extLst>
                <a:ext uri="{FF2B5EF4-FFF2-40B4-BE49-F238E27FC236}">
                  <a16:creationId xmlns:a16="http://schemas.microsoft.com/office/drawing/2014/main" id="{96ABB6A2-7052-5E6E-08A8-BCFEA7F6892C}"/>
                </a:ext>
              </a:extLst>
            </p:cNvPr>
            <p:cNvSpPr/>
            <p:nvPr/>
          </p:nvSpPr>
          <p:spPr>
            <a:xfrm>
              <a:off x="7762293" y="2836442"/>
              <a:ext cx="1096663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اسم المستخدم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مستطيل 7">
              <a:extLst>
                <a:ext uri="{FF2B5EF4-FFF2-40B4-BE49-F238E27FC236}">
                  <a16:creationId xmlns:a16="http://schemas.microsoft.com/office/drawing/2014/main" id="{C786FCB2-04C2-EC65-5E15-E68C49960500}"/>
                </a:ext>
              </a:extLst>
            </p:cNvPr>
            <p:cNvSpPr/>
            <p:nvPr/>
          </p:nvSpPr>
          <p:spPr>
            <a:xfrm>
              <a:off x="7868871" y="3580387"/>
              <a:ext cx="99008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400" b="1" dirty="0">
                  <a:solidFill>
                    <a:schemeClr val="tx1"/>
                  </a:solidFill>
                </a:rPr>
                <a:t>تحديد تاريخ حركات بيس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298035" y="3335662"/>
              <a:ext cx="1" cy="3449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541651" y="3666864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7184771" y="3355427"/>
              <a:ext cx="0" cy="48365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027489" y="346616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6973305" y="3070851"/>
              <a:ext cx="75954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496013" y="27496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7184771" y="3876047"/>
              <a:ext cx="70047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مستطيل 15">
              <a:extLst>
                <a:ext uri="{FF2B5EF4-FFF2-40B4-BE49-F238E27FC236}">
                  <a16:creationId xmlns:a16="http://schemas.microsoft.com/office/drawing/2014/main" id="{AA07780D-F8D8-99DA-A1F0-81B8CDBFA798}"/>
                </a:ext>
              </a:extLst>
            </p:cNvPr>
            <p:cNvSpPr/>
            <p:nvPr/>
          </p:nvSpPr>
          <p:spPr>
            <a:xfrm>
              <a:off x="5253127" y="3721944"/>
              <a:ext cx="1548724" cy="76855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400" b="1" dirty="0">
                  <a:solidFill>
                    <a:schemeClr val="tx1"/>
                  </a:solidFill>
                </a:rPr>
                <a:t>الضغط على  زر عرض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192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>
            <a:extLst>
              <a:ext uri="{FF2B5EF4-FFF2-40B4-BE49-F238E27FC236}">
                <a16:creationId xmlns:a16="http://schemas.microsoft.com/office/drawing/2014/main" id="{5E94C9F8-6D7B-F774-8C66-EC617F2EC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457905" y="1104622"/>
            <a:ext cx="8139693" cy="4610378"/>
          </a:xfrm>
          <a:prstGeom prst="rect">
            <a:avLst/>
          </a:prstGeom>
        </p:spPr>
      </p:pic>
      <p:sp>
        <p:nvSpPr>
          <p:cNvPr id="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771800" y="282181"/>
            <a:ext cx="418779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/>
              <a:t>الاستعلامات – التقارير 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6" name="مجموعة 3">
            <a:extLst>
              <a:ext uri="{FF2B5EF4-FFF2-40B4-BE49-F238E27FC236}">
                <a16:creationId xmlns:a16="http://schemas.microsoft.com/office/drawing/2014/main" id="{1407741B-BB80-D3C2-195D-D9346F2AE607}"/>
              </a:ext>
            </a:extLst>
          </p:cNvPr>
          <p:cNvGrpSpPr/>
          <p:nvPr/>
        </p:nvGrpSpPr>
        <p:grpSpPr>
          <a:xfrm>
            <a:off x="7252876" y="405267"/>
            <a:ext cx="541979" cy="269427"/>
            <a:chOff x="7097501" y="1262471"/>
            <a:chExt cx="354819" cy="222313"/>
          </a:xfrm>
          <a:noFill/>
        </p:grpSpPr>
        <p:sp>
          <p:nvSpPr>
            <p:cNvPr id="7" name="سهم: بشكل رتبة عسكرية 4">
              <a:extLst>
                <a:ext uri="{FF2B5EF4-FFF2-40B4-BE49-F238E27FC236}">
                  <a16:creationId xmlns:a16="http://schemas.microsoft.com/office/drawing/2014/main" id="{6073391D-E00E-84D3-F993-BA11A1BA2CF9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5">
              <a:extLst>
                <a:ext uri="{FF2B5EF4-FFF2-40B4-BE49-F238E27FC236}">
                  <a16:creationId xmlns:a16="http://schemas.microsoft.com/office/drawing/2014/main" id="{8F2A677D-8E13-A2FF-8D77-EB9107E57D4A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سهم: بشكل رتبة عسكرية 6">
              <a:extLst>
                <a:ext uri="{FF2B5EF4-FFF2-40B4-BE49-F238E27FC236}">
                  <a16:creationId xmlns:a16="http://schemas.microsoft.com/office/drawing/2014/main" id="{234904D9-F0C3-0B58-398F-5D5D082D32F5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14600" y="1224262"/>
            <a:ext cx="1075184" cy="20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454556" y="981685"/>
            <a:ext cx="270456" cy="201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صورة 16">
            <a:extLst>
              <a:ext uri="{FF2B5EF4-FFF2-40B4-BE49-F238E27FC236}">
                <a16:creationId xmlns:a16="http://schemas.microsoft.com/office/drawing/2014/main" id="{CF89EB3A-3783-4A57-BA92-A75D3C07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675342" y="1668357"/>
            <a:ext cx="7704818" cy="38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8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66484AC2-F008-95F2-8ABD-708DCDE86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" b="5804"/>
          <a:stretch/>
        </p:blipFill>
        <p:spPr>
          <a:xfrm>
            <a:off x="655363" y="1707780"/>
            <a:ext cx="8349981" cy="4518251"/>
          </a:xfrm>
          <a:prstGeom prst="rect">
            <a:avLst/>
          </a:prstGeom>
        </p:spPr>
      </p:pic>
      <p:pic>
        <p:nvPicPr>
          <p:cNvPr id="4" name="صورة 18"/>
          <p:cNvPicPr/>
          <p:nvPr/>
        </p:nvPicPr>
        <p:blipFill rotWithShape="1">
          <a:blip r:embed="rId3"/>
          <a:srcRect b="4604"/>
          <a:stretch/>
        </p:blipFill>
        <p:spPr>
          <a:xfrm>
            <a:off x="649452" y="2454684"/>
            <a:ext cx="7609594" cy="3638612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267744" y="382608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اولاً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استعراض الحوالات المصروفة والارشيف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047337" y="2581443"/>
            <a:ext cx="1096663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اختيار  اسم المستخدم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9" name="مستطيل 7">
            <a:extLst>
              <a:ext uri="{FF2B5EF4-FFF2-40B4-BE49-F238E27FC236}">
                <a16:creationId xmlns:a16="http://schemas.microsoft.com/office/drawing/2014/main" id="{C786FCB2-04C2-EC65-5E15-E68C49960500}"/>
              </a:ext>
            </a:extLst>
          </p:cNvPr>
          <p:cNvSpPr/>
          <p:nvPr/>
        </p:nvSpPr>
        <p:spPr>
          <a:xfrm>
            <a:off x="8153915" y="3185925"/>
            <a:ext cx="990085" cy="7809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تاريخ صرف الحوالات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0" name="مستطيل 19">
            <a:extLst>
              <a:ext uri="{FF2B5EF4-FFF2-40B4-BE49-F238E27FC236}">
                <a16:creationId xmlns:a16="http://schemas.microsoft.com/office/drawing/2014/main" id="{E30159F2-ADE4-9A16-5BA0-38388A4CAE4A}"/>
              </a:ext>
            </a:extLst>
          </p:cNvPr>
          <p:cNvSpPr/>
          <p:nvPr/>
        </p:nvSpPr>
        <p:spPr>
          <a:xfrm>
            <a:off x="2267744" y="2224436"/>
            <a:ext cx="1249194" cy="5812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 الضغط على زر طباعة سند  حواله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1" name="مستطيل 21">
            <a:extLst>
              <a:ext uri="{FF2B5EF4-FFF2-40B4-BE49-F238E27FC236}">
                <a16:creationId xmlns:a16="http://schemas.microsoft.com/office/drawing/2014/main" id="{53601689-8854-B273-6342-2D40BEC1C053}"/>
              </a:ext>
            </a:extLst>
          </p:cNvPr>
          <p:cNvSpPr/>
          <p:nvPr/>
        </p:nvSpPr>
        <p:spPr>
          <a:xfrm>
            <a:off x="735345" y="2294580"/>
            <a:ext cx="1468039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تصدير الحوالات المصروفة الى الاكسل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47681" y="3004962"/>
            <a:ext cx="1" cy="3449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948228" y="3505154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63688" y="2805655"/>
            <a:ext cx="0" cy="2049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1463497" y="2742771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286747" y="3059893"/>
            <a:ext cx="0" cy="483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2654646" y="274845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08471" y="2734924"/>
            <a:ext cx="1" cy="270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5919811" y="3087760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425519" y="2960288"/>
            <a:ext cx="7595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785644" y="2734924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stCxn id="13" idx="1"/>
          </p:cNvCxnSpPr>
          <p:nvPr/>
        </p:nvCxnSpPr>
        <p:spPr>
          <a:xfrm flipH="1">
            <a:off x="7286747" y="3543551"/>
            <a:ext cx="70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058633" y="1936403"/>
            <a:ext cx="1458305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 flipH="1">
            <a:off x="3307829" y="1496819"/>
            <a:ext cx="349771" cy="389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مستطيل 15">
            <a:extLst>
              <a:ext uri="{FF2B5EF4-FFF2-40B4-BE49-F238E27FC236}">
                <a16:creationId xmlns:a16="http://schemas.microsoft.com/office/drawing/2014/main" id="{AA07780D-F8D8-99DA-A1F0-81B8CDBFA798}"/>
              </a:ext>
            </a:extLst>
          </p:cNvPr>
          <p:cNvSpPr/>
          <p:nvPr/>
        </p:nvSpPr>
        <p:spPr>
          <a:xfrm>
            <a:off x="5197258" y="3349951"/>
            <a:ext cx="1548724" cy="768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ar-SA" sz="1400" b="1" dirty="0">
                <a:solidFill>
                  <a:schemeClr val="tx1"/>
                </a:solidFill>
              </a:rPr>
              <a:t>الضغط على عرض تقرير يومي بالحوالات المصروفة </a:t>
            </a:r>
            <a:endParaRPr lang="ar-Y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28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040B57E8-1BEF-5F5B-F657-B6D2A9799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2"/>
          <a:stretch/>
        </p:blipFill>
        <p:spPr>
          <a:xfrm>
            <a:off x="732426" y="1219200"/>
            <a:ext cx="7946454" cy="5029200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23728" y="188640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ثانياً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مقارنة الحوالات المصروفة بالمؤرشفة والمزامنة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صورة 19"/>
          <p:cNvPicPr/>
          <p:nvPr/>
        </p:nvPicPr>
        <p:blipFill rotWithShape="1">
          <a:blip r:embed="rId3"/>
          <a:srcRect b="4486"/>
          <a:stretch/>
        </p:blipFill>
        <p:spPr>
          <a:xfrm>
            <a:off x="883538" y="2348880"/>
            <a:ext cx="7609594" cy="3744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23728" y="1624152"/>
            <a:ext cx="1412820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266092" y="1392034"/>
            <a:ext cx="270456" cy="201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388424" y="2429474"/>
            <a:ext cx="755576" cy="9995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اسم المستخدم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3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5969898" y="2045753"/>
            <a:ext cx="1096663" cy="5661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تاريخ صرف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4811406" y="2042271"/>
            <a:ext cx="1124815" cy="5661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مسار مجلد الصور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5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3582233" y="2715006"/>
            <a:ext cx="1106101" cy="8167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200" b="1" dirty="0">
                <a:solidFill>
                  <a:schemeClr val="tx1"/>
                </a:solidFill>
              </a:rPr>
              <a:t>الضغط على  زر عرض تقرير يومي بالحوالات المصروفة </a:t>
            </a:r>
            <a:endParaRPr lang="ar-YE" sz="1200" b="1" dirty="0">
              <a:solidFill>
                <a:schemeClr val="tx1"/>
              </a:solidFill>
            </a:endParaRPr>
          </a:p>
        </p:txBody>
      </p:sp>
      <p:sp>
        <p:nvSpPr>
          <p:cNvPr id="16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282387" y="3965064"/>
            <a:ext cx="759075" cy="1120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يتم عرض جميع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7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840092" y="5373217"/>
            <a:ext cx="1096663" cy="6465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ar-SA" sz="1400" b="1" dirty="0">
                <a:solidFill>
                  <a:schemeClr val="tx1"/>
                </a:solidFill>
              </a:rPr>
              <a:t>الضغط على  زر مزامنة جميع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518229" y="5790717"/>
            <a:ext cx="132186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88334" y="3105774"/>
            <a:ext cx="66010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193824" y="2569006"/>
            <a:ext cx="0" cy="316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524329" y="4364736"/>
            <a:ext cx="754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071645" y="2925326"/>
            <a:ext cx="42148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653457" y="2569006"/>
            <a:ext cx="0" cy="3602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6387178" y="252358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7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5240673" y="256123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8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4678266" y="2840397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9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73813" y="5528526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6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40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007398" y="410254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41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134252" y="2648763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1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95736" y="620688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ثالثاً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استعلام عام عن حالة المستفيد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صورة 9">
            <a:extLst>
              <a:ext uri="{FF2B5EF4-FFF2-40B4-BE49-F238E27FC236}">
                <a16:creationId xmlns:a16="http://schemas.microsoft.com/office/drawing/2014/main" id="{BE1AB074-FBE0-EBC6-D7D4-1F70D51A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5" y="1268760"/>
            <a:ext cx="7609594" cy="5040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71800" y="1951572"/>
            <a:ext cx="1412820" cy="163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84620" y="1433376"/>
            <a:ext cx="234996" cy="3933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صورة 7">
            <a:extLst>
              <a:ext uri="{FF2B5EF4-FFF2-40B4-BE49-F238E27FC236}">
                <a16:creationId xmlns:a16="http://schemas.microsoft.com/office/drawing/2014/main" id="{12E27B14-D302-C8D2-D8C5-1090BF530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9" y="2303016"/>
            <a:ext cx="7548585" cy="297204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167B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956377" y="3501008"/>
            <a:ext cx="1168144" cy="6630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ادخال رقم المستفيد – رقم الحوالة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3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1065201" y="3391067"/>
            <a:ext cx="1124815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الضغط على  زر بحث واستعلام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90016" y="3645024"/>
            <a:ext cx="797808" cy="55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524328" y="3789040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724271" y="353888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17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2205068" y="3391067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461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مجموعة 24">
            <a:extLst>
              <a:ext uri="{FF2B5EF4-FFF2-40B4-BE49-F238E27FC236}">
                <a16:creationId xmlns:a16="http://schemas.microsoft.com/office/drawing/2014/main" id="{9A88F533-61E3-6F9E-1CD9-4031D14C907B}"/>
              </a:ext>
            </a:extLst>
          </p:cNvPr>
          <p:cNvGrpSpPr/>
          <p:nvPr/>
        </p:nvGrpSpPr>
        <p:grpSpPr>
          <a:xfrm>
            <a:off x="230306" y="695980"/>
            <a:ext cx="8485501" cy="5592238"/>
            <a:chOff x="230306" y="695980"/>
            <a:chExt cx="8485501" cy="5592238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60AB09CC-0C3B-6804-8679-567ECD6B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36"/>
            <a:stretch/>
          </p:blipFill>
          <p:spPr>
            <a:xfrm>
              <a:off x="990600" y="1362732"/>
              <a:ext cx="7452851" cy="4657068"/>
            </a:xfrm>
            <a:prstGeom prst="rect">
              <a:avLst/>
            </a:prstGeom>
          </p:spPr>
        </p:pic>
        <p:sp>
          <p:nvSpPr>
            <p:cNvPr id="11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استعراض كشف حساب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13960" y="1983722"/>
              <a:ext cx="1412820" cy="2390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743193" y="1546936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AF8BC05B-C81C-9329-01D1-22EBBD6FA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43"/>
            <a:stretch/>
          </p:blipFill>
          <p:spPr>
            <a:xfrm>
              <a:off x="868470" y="2280013"/>
              <a:ext cx="7574981" cy="4008205"/>
            </a:xfrm>
            <a:prstGeom prst="rect">
              <a:avLst/>
            </a:prstGeom>
          </p:spPr>
        </p:pic>
        <p:sp>
          <p:nvSpPr>
            <p:cNvPr id="2" name="مستطيل 13">
              <a:extLst>
                <a:ext uri="{FF2B5EF4-FFF2-40B4-BE49-F238E27FC236}">
                  <a16:creationId xmlns:a16="http://schemas.microsoft.com/office/drawing/2014/main" id="{B379D42A-F309-BB59-905C-6A2BAFA8A5C1}"/>
                </a:ext>
              </a:extLst>
            </p:cNvPr>
            <p:cNvSpPr/>
            <p:nvPr/>
          </p:nvSpPr>
          <p:spPr>
            <a:xfrm>
              <a:off x="3383115" y="4117875"/>
              <a:ext cx="1124815" cy="7219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الفترة المراد عرض الكشف لها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Arrow Connector 13">
              <a:extLst>
                <a:ext uri="{FF2B5EF4-FFF2-40B4-BE49-F238E27FC236}">
                  <a16:creationId xmlns:a16="http://schemas.microsoft.com/office/drawing/2014/main" id="{9AFBAC7B-5D16-35E8-1C0A-F709FDE36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6601" y="3527696"/>
              <a:ext cx="0" cy="5967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شكل بيضاوي 61">
              <a:extLst>
                <a:ext uri="{FF2B5EF4-FFF2-40B4-BE49-F238E27FC236}">
                  <a16:creationId xmlns:a16="http://schemas.microsoft.com/office/drawing/2014/main" id="{48FF637B-E1C5-9028-33A3-043E3D09C789}"/>
                </a:ext>
              </a:extLst>
            </p:cNvPr>
            <p:cNvSpPr/>
            <p:nvPr/>
          </p:nvSpPr>
          <p:spPr>
            <a:xfrm>
              <a:off x="3812382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7" name="مستطيل 13">
              <a:extLst>
                <a:ext uri="{FF2B5EF4-FFF2-40B4-BE49-F238E27FC236}">
                  <a16:creationId xmlns:a16="http://schemas.microsoft.com/office/drawing/2014/main" id="{19C2431A-4737-2574-4AE4-21485768AC1F}"/>
                </a:ext>
              </a:extLst>
            </p:cNvPr>
            <p:cNvSpPr/>
            <p:nvPr/>
          </p:nvSpPr>
          <p:spPr>
            <a:xfrm>
              <a:off x="7590992" y="3262669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اختيار الحساب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13">
              <a:extLst>
                <a:ext uri="{FF2B5EF4-FFF2-40B4-BE49-F238E27FC236}">
                  <a16:creationId xmlns:a16="http://schemas.microsoft.com/office/drawing/2014/main" id="{DB01E542-0DBE-3A3E-9F24-C9B20EF1D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0487" y="3414144"/>
              <a:ext cx="52050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شكل بيضاوي 61">
              <a:extLst>
                <a:ext uri="{FF2B5EF4-FFF2-40B4-BE49-F238E27FC236}">
                  <a16:creationId xmlns:a16="http://schemas.microsoft.com/office/drawing/2014/main" id="{1D93ABBB-FE49-DD84-AF40-6B4C8EE68EDF}"/>
                </a:ext>
              </a:extLst>
            </p:cNvPr>
            <p:cNvSpPr/>
            <p:nvPr/>
          </p:nvSpPr>
          <p:spPr>
            <a:xfrm>
              <a:off x="7247168" y="30947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6" name="مستطيل 13">
              <a:extLst>
                <a:ext uri="{FF2B5EF4-FFF2-40B4-BE49-F238E27FC236}">
                  <a16:creationId xmlns:a16="http://schemas.microsoft.com/office/drawing/2014/main" id="{7534235C-63A0-B46C-C5F9-25F871E92DE5}"/>
                </a:ext>
              </a:extLst>
            </p:cNvPr>
            <p:cNvSpPr/>
            <p:nvPr/>
          </p:nvSpPr>
          <p:spPr>
            <a:xfrm>
              <a:off x="4998817" y="4153739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جلب الحسابات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3">
              <a:extLst>
                <a:ext uri="{FF2B5EF4-FFF2-40B4-BE49-F238E27FC236}">
                  <a16:creationId xmlns:a16="http://schemas.microsoft.com/office/drawing/2014/main" id="{6292D0A2-7B10-87A4-D6E7-165C6830F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000" y="3429000"/>
              <a:ext cx="0" cy="72196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شكل بيضاوي 61">
              <a:extLst>
                <a:ext uri="{FF2B5EF4-FFF2-40B4-BE49-F238E27FC236}">
                  <a16:creationId xmlns:a16="http://schemas.microsoft.com/office/drawing/2014/main" id="{388CE072-E935-1745-097C-DF6EB984C4AD}"/>
                </a:ext>
              </a:extLst>
            </p:cNvPr>
            <p:cNvSpPr/>
            <p:nvPr/>
          </p:nvSpPr>
          <p:spPr>
            <a:xfrm>
              <a:off x="5462537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1" name="مستطيل 13">
              <a:extLst>
                <a:ext uri="{FF2B5EF4-FFF2-40B4-BE49-F238E27FC236}">
                  <a16:creationId xmlns:a16="http://schemas.microsoft.com/office/drawing/2014/main" id="{BD056C7E-AD42-1D8C-BF23-53CDA4B74EF1}"/>
                </a:ext>
              </a:extLst>
            </p:cNvPr>
            <p:cNvSpPr/>
            <p:nvPr/>
          </p:nvSpPr>
          <p:spPr>
            <a:xfrm>
              <a:off x="230306" y="3154651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 زر عرض الكشف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13">
              <a:extLst>
                <a:ext uri="{FF2B5EF4-FFF2-40B4-BE49-F238E27FC236}">
                  <a16:creationId xmlns:a16="http://schemas.microsoft.com/office/drawing/2014/main" id="{A62AE908-CF2A-4F1D-6C7C-A66A95CC4EBE}"/>
                </a:ext>
              </a:extLst>
            </p:cNvPr>
            <p:cNvCxnSpPr/>
            <p:nvPr/>
          </p:nvCxnSpPr>
          <p:spPr>
            <a:xfrm>
              <a:off x="1355121" y="340860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:a16="http://schemas.microsoft.com/office/drawing/2014/main" id="{32D28018-AD77-F793-C136-F4B97CD313D7}"/>
                </a:ext>
              </a:extLst>
            </p:cNvPr>
            <p:cNvSpPr/>
            <p:nvPr/>
          </p:nvSpPr>
          <p:spPr>
            <a:xfrm>
              <a:off x="1370173" y="315465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34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56D0038E-BFA0-4C8F-4FA7-81441EF9DB04}"/>
              </a:ext>
            </a:extLst>
          </p:cNvPr>
          <p:cNvGrpSpPr/>
          <p:nvPr/>
        </p:nvGrpSpPr>
        <p:grpSpPr>
          <a:xfrm>
            <a:off x="228600" y="359528"/>
            <a:ext cx="8538567" cy="5736472"/>
            <a:chOff x="228600" y="359528"/>
            <a:chExt cx="8538567" cy="5736472"/>
          </a:xfrm>
        </p:grpSpPr>
        <p:sp>
          <p:nvSpPr>
            <p:cNvPr id="2" name="عنوان 1">
              <a:extLst>
                <a:ext uri="{FF2B5EF4-FFF2-40B4-BE49-F238E27FC236}">
                  <a16:creationId xmlns:a16="http://schemas.microsoft.com/office/drawing/2014/main" id="{246C70E0-0DC7-A6FA-E07B-B9B902204EB5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الصلاحيات والإعدادات والمساعدة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9"/>
            <a:stretch/>
          </p:blipFill>
          <p:spPr bwMode="auto">
            <a:xfrm>
              <a:off x="228600" y="1066800"/>
              <a:ext cx="8538567" cy="502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64"/>
            <a:stretch/>
          </p:blipFill>
          <p:spPr bwMode="auto">
            <a:xfrm>
              <a:off x="609600" y="1676400"/>
              <a:ext cx="7454305" cy="35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15938D58-5539-AADF-B4B9-5B1C8784B4ED}"/>
                </a:ext>
              </a:extLst>
            </p:cNvPr>
            <p:cNvSpPr/>
            <p:nvPr/>
          </p:nvSpPr>
          <p:spPr>
            <a:xfrm>
              <a:off x="609600" y="1753676"/>
              <a:ext cx="1143000" cy="2275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8">
              <a:extLst>
                <a:ext uri="{FF2B5EF4-FFF2-40B4-BE49-F238E27FC236}">
                  <a16:creationId xmlns:a16="http://schemas.microsoft.com/office/drawing/2014/main" id="{0FE8C45D-9E50-5943-2E7C-F0ADFA384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100" y="1327053"/>
              <a:ext cx="381000" cy="42662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30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2352" y="566022"/>
            <a:ext cx="8098225" cy="5484446"/>
            <a:chOff x="762000" y="312850"/>
            <a:chExt cx="8098225" cy="5484446"/>
          </a:xfrm>
        </p:grpSpPr>
        <p:grpSp>
          <p:nvGrpSpPr>
            <p:cNvPr id="9" name="مجموعة 8">
              <a:extLst>
                <a:ext uri="{FF2B5EF4-FFF2-40B4-BE49-F238E27FC236}">
                  <a16:creationId xmlns:a16="http://schemas.microsoft.com/office/drawing/2014/main" id="{0152BBA8-2E54-4D1F-62A1-23E1B92D84B8}"/>
                </a:ext>
              </a:extLst>
            </p:cNvPr>
            <p:cNvGrpSpPr/>
            <p:nvPr/>
          </p:nvGrpSpPr>
          <p:grpSpPr>
            <a:xfrm>
              <a:off x="6928630" y="527920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10" name="سهم: بشكل رتبة عسكرية 9">
                <a:extLst>
                  <a:ext uri="{FF2B5EF4-FFF2-40B4-BE49-F238E27FC236}">
                    <a16:creationId xmlns:a16="http://schemas.microsoft.com/office/drawing/2014/main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سهم: بشكل رتبة عسكرية 10">
                <a:extLst>
                  <a:ext uri="{FF2B5EF4-FFF2-40B4-BE49-F238E27FC236}">
                    <a16:creationId xmlns:a16="http://schemas.microsoft.com/office/drawing/2014/main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سهم: بشكل رتبة عسكرية 11">
                <a:extLst>
                  <a:ext uri="{FF2B5EF4-FFF2-40B4-BE49-F238E27FC236}">
                    <a16:creationId xmlns:a16="http://schemas.microsoft.com/office/drawing/2014/main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3131840" y="312850"/>
              <a:ext cx="3384376" cy="6767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شاشات 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حوالات الامل اكسبرس </a:t>
              </a:r>
              <a:endParaRPr lang="ar-SA" sz="2400" b="1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0"/>
            <a:stretch/>
          </p:blipFill>
          <p:spPr bwMode="auto">
            <a:xfrm>
              <a:off x="762000" y="1473770"/>
              <a:ext cx="8098225" cy="43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مستطيل 13">
              <a:extLst>
                <a:ext uri="{FF2B5EF4-FFF2-40B4-BE49-F238E27FC236}">
                  <a16:creationId xmlns:a16="http://schemas.microsoft.com/office/drawing/2014/main" id="{884E22DA-A6AF-592A-803C-BAD472C32BA4}"/>
                </a:ext>
              </a:extLst>
            </p:cNvPr>
            <p:cNvSpPr/>
            <p:nvPr/>
          </p:nvSpPr>
          <p:spPr>
            <a:xfrm>
              <a:off x="8079184" y="1610339"/>
              <a:ext cx="781041" cy="1807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  <p:cxnSp>
          <p:nvCxnSpPr>
            <p:cNvPr id="16" name="رابط كسهم مستقيم 15">
              <a:extLst>
                <a:ext uri="{FF2B5EF4-FFF2-40B4-BE49-F238E27FC236}">
                  <a16:creationId xmlns:a16="http://schemas.microsoft.com/office/drawing/2014/main" id="{3F6BBE02-363D-8B93-2463-5C8F7E9A3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4485" y="1327891"/>
              <a:ext cx="146813" cy="2917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3"/>
            <a:stretch/>
          </p:blipFill>
          <p:spPr bwMode="auto">
            <a:xfrm>
              <a:off x="1635189" y="1880657"/>
              <a:ext cx="6172200" cy="3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id="{884E22DA-A6AF-592A-803C-BAD472C32BA4}"/>
                </a:ext>
              </a:extLst>
            </p:cNvPr>
            <p:cNvSpPr/>
            <p:nvPr/>
          </p:nvSpPr>
          <p:spPr>
            <a:xfrm>
              <a:off x="6803379" y="2057400"/>
              <a:ext cx="1046924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</p:grpSp>
    </p:spTree>
    <p:extLst>
      <p:ext uri="{BB962C8B-B14F-4D97-AF65-F5344CB8AC3E}">
        <p14:creationId xmlns:p14="http://schemas.microsoft.com/office/powerpoint/2010/main" val="1611242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مجموعة 25">
            <a:extLst>
              <a:ext uri="{FF2B5EF4-FFF2-40B4-BE49-F238E27FC236}">
                <a16:creationId xmlns:a16="http://schemas.microsoft.com/office/drawing/2014/main" id="{71EC4EEF-D6EB-C364-78A0-DFC4C1B574AB}"/>
              </a:ext>
            </a:extLst>
          </p:cNvPr>
          <p:cNvGrpSpPr/>
          <p:nvPr/>
        </p:nvGrpSpPr>
        <p:grpSpPr>
          <a:xfrm>
            <a:off x="457200" y="695980"/>
            <a:ext cx="8318666" cy="4975905"/>
            <a:chOff x="457200" y="695980"/>
            <a:chExt cx="8318666" cy="4975905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id="{417D2387-52F5-702B-4FDD-9623E78EF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980"/>
            <a:stretch/>
          </p:blipFill>
          <p:spPr>
            <a:xfrm>
              <a:off x="457200" y="1624818"/>
              <a:ext cx="7996374" cy="4047067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238ED7E3-6AF4-738A-5631-22B333BBE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1" t="8893" r="5309" b="8103"/>
            <a:stretch/>
          </p:blipFill>
          <p:spPr>
            <a:xfrm>
              <a:off x="1470675" y="2234418"/>
              <a:ext cx="6629401" cy="3437467"/>
            </a:xfrm>
            <a:prstGeom prst="rect">
              <a:avLst/>
            </a:prstGeom>
          </p:spPr>
        </p:pic>
        <p:sp>
          <p:nvSpPr>
            <p:cNvPr id="5" name="عنوان 1">
              <a:extLst>
                <a:ext uri="{FF2B5EF4-FFF2-40B4-BE49-F238E27FC236}">
                  <a16:creationId xmlns:a16="http://schemas.microsoft.com/office/drawing/2014/main" id="{86FEF05F-1476-40BA-2CD0-14BAF56E581F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اولاُ: صلاحيات المستخدمين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40044C-5A98-EC2A-E712-7C70A9473AD2}"/>
                </a:ext>
              </a:extLst>
            </p:cNvPr>
            <p:cNvSpPr/>
            <p:nvPr/>
          </p:nvSpPr>
          <p:spPr>
            <a:xfrm>
              <a:off x="475957" y="1828800"/>
              <a:ext cx="1276643" cy="2207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C4F8F4A-8315-3E46-5C4D-91465B335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7604" y="1358359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ستطيل 13">
              <a:extLst>
                <a:ext uri="{FF2B5EF4-FFF2-40B4-BE49-F238E27FC236}">
                  <a16:creationId xmlns:a16="http://schemas.microsoft.com/office/drawing/2014/main" id="{C1581D3A-20E9-6203-876D-BE7BFA1EF324}"/>
                </a:ext>
              </a:extLst>
            </p:cNvPr>
            <p:cNvSpPr/>
            <p:nvPr/>
          </p:nvSpPr>
          <p:spPr>
            <a:xfrm>
              <a:off x="7835858" y="2612589"/>
              <a:ext cx="940008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ادخال اسم المستخدم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3">
              <a:extLst>
                <a:ext uri="{FF2B5EF4-FFF2-40B4-BE49-F238E27FC236}">
                  <a16:creationId xmlns:a16="http://schemas.microsoft.com/office/drawing/2014/main" id="{03C997AE-E38E-C404-D2EE-361BE709710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086600" y="2872082"/>
              <a:ext cx="7492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شكل بيضاوي 61">
              <a:extLst>
                <a:ext uri="{FF2B5EF4-FFF2-40B4-BE49-F238E27FC236}">
                  <a16:creationId xmlns:a16="http://schemas.microsoft.com/office/drawing/2014/main" id="{F6956713-F7B5-76DF-9AE0-E4F57041D5B7}"/>
                </a:ext>
              </a:extLst>
            </p:cNvPr>
            <p:cNvSpPr/>
            <p:nvPr/>
          </p:nvSpPr>
          <p:spPr>
            <a:xfrm>
              <a:off x="7319381" y="261258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id="{5F0C86D4-9AE4-F83A-984C-1CAAD5F13A4B}"/>
                </a:ext>
              </a:extLst>
            </p:cNvPr>
            <p:cNvSpPr/>
            <p:nvPr/>
          </p:nvSpPr>
          <p:spPr>
            <a:xfrm>
              <a:off x="3110668" y="2743200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زر  عرض البيانات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3">
              <a:extLst>
                <a:ext uri="{FF2B5EF4-FFF2-40B4-BE49-F238E27FC236}">
                  <a16:creationId xmlns:a16="http://schemas.microsoft.com/office/drawing/2014/main" id="{B01E3310-1ED3-7E80-63C9-83E87C573DB5}"/>
                </a:ext>
              </a:extLst>
            </p:cNvPr>
            <p:cNvCxnSpPr/>
            <p:nvPr/>
          </p:nvCxnSpPr>
          <p:spPr>
            <a:xfrm>
              <a:off x="4235483" y="299715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شكل بيضاوي 61">
              <a:extLst>
                <a:ext uri="{FF2B5EF4-FFF2-40B4-BE49-F238E27FC236}">
                  <a16:creationId xmlns:a16="http://schemas.microsoft.com/office/drawing/2014/main" id="{20984ECF-29DF-645F-57FE-5EC593E196EA}"/>
                </a:ext>
              </a:extLst>
            </p:cNvPr>
            <p:cNvSpPr/>
            <p:nvPr/>
          </p:nvSpPr>
          <p:spPr>
            <a:xfrm>
              <a:off x="4250535" y="274320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0" name="مستطيل 13">
              <a:extLst>
                <a:ext uri="{FF2B5EF4-FFF2-40B4-BE49-F238E27FC236}">
                  <a16:creationId xmlns:a16="http://schemas.microsoft.com/office/drawing/2014/main" id="{D018DA6D-93B2-536B-9980-4E2C0C6172E7}"/>
                </a:ext>
              </a:extLst>
            </p:cNvPr>
            <p:cNvSpPr/>
            <p:nvPr/>
          </p:nvSpPr>
          <p:spPr>
            <a:xfrm>
              <a:off x="1065201" y="3391067"/>
              <a:ext cx="1124815" cy="95233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سيتم عرض بيانات المستخدم والصلاحيات الممنوحة له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13">
              <a:extLst>
                <a:ext uri="{FF2B5EF4-FFF2-40B4-BE49-F238E27FC236}">
                  <a16:creationId xmlns:a16="http://schemas.microsoft.com/office/drawing/2014/main" id="{B273E212-C247-E5F8-D496-B21C44EB15E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016" y="384328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:a16="http://schemas.microsoft.com/office/drawing/2014/main" id="{6BBAA104-7616-8D1C-7BF1-1F44AF94F2BD}"/>
                </a:ext>
              </a:extLst>
            </p:cNvPr>
            <p:cNvSpPr/>
            <p:nvPr/>
          </p:nvSpPr>
          <p:spPr>
            <a:xfrm>
              <a:off x="2254551" y="351725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143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مجموعة 21">
            <a:extLst>
              <a:ext uri="{FF2B5EF4-FFF2-40B4-BE49-F238E27FC236}">
                <a16:creationId xmlns:a16="http://schemas.microsoft.com/office/drawing/2014/main" id="{9CDFEF29-A9C2-249B-72A7-924C3155ABBA}"/>
              </a:ext>
            </a:extLst>
          </p:cNvPr>
          <p:cNvGrpSpPr/>
          <p:nvPr/>
        </p:nvGrpSpPr>
        <p:grpSpPr>
          <a:xfrm>
            <a:off x="533400" y="359528"/>
            <a:ext cx="7810916" cy="4954167"/>
            <a:chOff x="533400" y="359528"/>
            <a:chExt cx="7810916" cy="4954167"/>
          </a:xfrm>
        </p:grpSpPr>
        <p:grpSp>
          <p:nvGrpSpPr>
            <p:cNvPr id="7" name="مجموعة 6">
              <a:extLst>
                <a:ext uri="{FF2B5EF4-FFF2-40B4-BE49-F238E27FC236}">
                  <a16:creationId xmlns:a16="http://schemas.microsoft.com/office/drawing/2014/main" id="{D452F2FF-561E-8C72-22A6-16D0D7CC449E}"/>
                </a:ext>
              </a:extLst>
            </p:cNvPr>
            <p:cNvGrpSpPr/>
            <p:nvPr/>
          </p:nvGrpSpPr>
          <p:grpSpPr>
            <a:xfrm>
              <a:off x="533400" y="1295400"/>
              <a:ext cx="7810916" cy="4018295"/>
              <a:chOff x="533400" y="1295400"/>
              <a:chExt cx="7810916" cy="4018295"/>
            </a:xfrm>
          </p:grpSpPr>
          <p:pic>
            <p:nvPicPr>
              <p:cNvPr id="4" name="صورة 3">
                <a:extLst>
                  <a:ext uri="{FF2B5EF4-FFF2-40B4-BE49-F238E27FC236}">
                    <a16:creationId xmlns:a16="http://schemas.microsoft.com/office/drawing/2014/main" id="{B8D58C3F-0E92-2AFB-C7BC-59AAFDF90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8499"/>
              <a:stretch/>
            </p:blipFill>
            <p:spPr>
              <a:xfrm>
                <a:off x="533400" y="1295400"/>
                <a:ext cx="7810916" cy="4018295"/>
              </a:xfrm>
              <a:prstGeom prst="rect">
                <a:avLst/>
              </a:prstGeom>
            </p:spPr>
          </p:pic>
          <p:pic>
            <p:nvPicPr>
              <p:cNvPr id="6" name="صورة 5">
                <a:extLst>
                  <a:ext uri="{FF2B5EF4-FFF2-40B4-BE49-F238E27FC236}">
                    <a16:creationId xmlns:a16="http://schemas.microsoft.com/office/drawing/2014/main" id="{1CA79F73-AF80-0944-90C9-3BCD3264AD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00" t="21838" r="26667" b="23320"/>
              <a:stretch/>
            </p:blipFill>
            <p:spPr>
              <a:xfrm>
                <a:off x="2286000" y="1981199"/>
                <a:ext cx="4419600" cy="2819401"/>
              </a:xfrm>
              <a:prstGeom prst="rect">
                <a:avLst/>
              </a:prstGeom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4FEA4D27-699B-402E-8D39-B0B4B80566C4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ثانياً: تغيير كلمة المرور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BD23CE4-96C1-0390-2CB5-DB2E9DF1DBDA}"/>
                </a:ext>
              </a:extLst>
            </p:cNvPr>
            <p:cNvSpPr/>
            <p:nvPr/>
          </p:nvSpPr>
          <p:spPr>
            <a:xfrm>
              <a:off x="685800" y="1688743"/>
              <a:ext cx="1108020" cy="14336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id="{D635C6F9-91FB-05C0-0139-D363D416F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8824" y="1150961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FE996FAC-326D-800E-D9F7-3BCA0DFFA9A4}"/>
                </a:ext>
              </a:extLst>
            </p:cNvPr>
            <p:cNvSpPr/>
            <p:nvPr/>
          </p:nvSpPr>
          <p:spPr>
            <a:xfrm>
              <a:off x="1716637" y="2847176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ادخال كلمة المرور الحالية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75AE40E8-C0AB-54E9-71D0-21926EC60794}"/>
                </a:ext>
              </a:extLst>
            </p:cNvPr>
            <p:cNvCxnSpPr/>
            <p:nvPr/>
          </p:nvCxnSpPr>
          <p:spPr>
            <a:xfrm>
              <a:off x="2841452" y="3101133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:a16="http://schemas.microsoft.com/office/drawing/2014/main" id="{EB7F8FCE-4343-508E-B943-1F3A9317B7F3}"/>
                </a:ext>
              </a:extLst>
            </p:cNvPr>
            <p:cNvSpPr/>
            <p:nvPr/>
          </p:nvSpPr>
          <p:spPr>
            <a:xfrm>
              <a:off x="2856504" y="284717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id="{96B6EE7A-DD00-9EC2-1C8F-B3555A4EBD20}"/>
                </a:ext>
              </a:extLst>
            </p:cNvPr>
            <p:cNvSpPr/>
            <p:nvPr/>
          </p:nvSpPr>
          <p:spPr>
            <a:xfrm>
              <a:off x="6158244" y="3101133"/>
              <a:ext cx="1385556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تغيير كلمة المرور وتأكيدها مرة اخرى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24CB65D4-2A80-242D-3DDD-0EDDE8174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8817" y="3390899"/>
              <a:ext cx="41942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id="{81A1F6D2-FFCA-EA14-56D2-AB85B67830D6}"/>
                </a:ext>
              </a:extLst>
            </p:cNvPr>
            <p:cNvSpPr/>
            <p:nvPr/>
          </p:nvSpPr>
          <p:spPr>
            <a:xfrm>
              <a:off x="5948530" y="312870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9" name="مستطيل 13">
              <a:extLst>
                <a:ext uri="{FF2B5EF4-FFF2-40B4-BE49-F238E27FC236}">
                  <a16:creationId xmlns:a16="http://schemas.microsoft.com/office/drawing/2014/main" id="{3F94E787-9663-03C8-555F-2997A5E9251D}"/>
                </a:ext>
              </a:extLst>
            </p:cNvPr>
            <p:cNvSpPr/>
            <p:nvPr/>
          </p:nvSpPr>
          <p:spPr>
            <a:xfrm>
              <a:off x="1558823" y="3620118"/>
              <a:ext cx="1485171" cy="79948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400" b="1" dirty="0">
                  <a:solidFill>
                    <a:schemeClr val="tx1"/>
                  </a:solidFill>
                </a:rPr>
                <a:t>الضغط على  زر تحديث</a:t>
              </a:r>
            </a:p>
            <a:p>
              <a:pPr algn="r"/>
              <a:r>
                <a:rPr lang="ar-SA" sz="1400" b="1" dirty="0">
                  <a:solidFill>
                    <a:schemeClr val="tx1"/>
                  </a:solidFill>
                </a:rPr>
                <a:t> كلمة المرور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3">
              <a:extLst>
                <a:ext uri="{FF2B5EF4-FFF2-40B4-BE49-F238E27FC236}">
                  <a16:creationId xmlns:a16="http://schemas.microsoft.com/office/drawing/2014/main" id="{27D3D5D3-D5B8-6E1A-5575-2D9863491647}"/>
                </a:ext>
              </a:extLst>
            </p:cNvPr>
            <p:cNvCxnSpPr/>
            <p:nvPr/>
          </p:nvCxnSpPr>
          <p:spPr>
            <a:xfrm>
              <a:off x="3000807" y="394809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شكل بيضاوي 61">
              <a:extLst>
                <a:ext uri="{FF2B5EF4-FFF2-40B4-BE49-F238E27FC236}">
                  <a16:creationId xmlns:a16="http://schemas.microsoft.com/office/drawing/2014/main" id="{BCF08DE5-3E4C-9647-81A6-3A8B892FCAA9}"/>
                </a:ext>
              </a:extLst>
            </p:cNvPr>
            <p:cNvSpPr/>
            <p:nvPr/>
          </p:nvSpPr>
          <p:spPr>
            <a:xfrm>
              <a:off x="3015859" y="36941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663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مجموعة 29">
            <a:extLst>
              <a:ext uri="{FF2B5EF4-FFF2-40B4-BE49-F238E27FC236}">
                <a16:creationId xmlns:a16="http://schemas.microsoft.com/office/drawing/2014/main" id="{C5CF6183-449A-8B97-7406-BCBE93972B1A}"/>
              </a:ext>
            </a:extLst>
          </p:cNvPr>
          <p:cNvGrpSpPr/>
          <p:nvPr/>
        </p:nvGrpSpPr>
        <p:grpSpPr>
          <a:xfrm>
            <a:off x="351693" y="359528"/>
            <a:ext cx="8563708" cy="6138944"/>
            <a:chOff x="351693" y="359528"/>
            <a:chExt cx="8563708" cy="6138944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id="{C45F7A90-00A5-1971-AD40-BF6496F5E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351693" y="965185"/>
              <a:ext cx="8563708" cy="5085095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6454FAFE-CDA7-0409-A087-FA845B20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67" t="20356" r="16667" b="26285"/>
            <a:stretch/>
          </p:blipFill>
          <p:spPr>
            <a:xfrm>
              <a:off x="4004737" y="1450332"/>
              <a:ext cx="4910664" cy="2209800"/>
            </a:xfrm>
            <a:prstGeom prst="rect">
              <a:avLst/>
            </a:prstGeom>
          </p:spPr>
        </p:pic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6D8D9637-1DFF-E492-B64A-962F566E0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67" t="20356" r="17500" b="26285"/>
            <a:stretch/>
          </p:blipFill>
          <p:spPr>
            <a:xfrm>
              <a:off x="609600" y="3660132"/>
              <a:ext cx="4343400" cy="2209800"/>
            </a:xfrm>
            <a:prstGeom prst="rect">
              <a:avLst/>
            </a:prstGeom>
          </p:spPr>
        </p:pic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13AB77B9-B698-CB3E-D0CA-9F25C3F9A532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ثالثاً: تحضير فريق الصرف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83739AA8-2132-23FE-92FB-FC9F6923AFBD}"/>
                </a:ext>
              </a:extLst>
            </p:cNvPr>
            <p:cNvSpPr/>
            <p:nvPr/>
          </p:nvSpPr>
          <p:spPr>
            <a:xfrm>
              <a:off x="351693" y="1808790"/>
              <a:ext cx="1412820" cy="2486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id="{3C4E68B6-D721-412A-BEC5-328548580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4513" y="1290595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EDDC081C-952C-6C42-2056-405C6C46F871}"/>
                </a:ext>
              </a:extLst>
            </p:cNvPr>
            <p:cNvSpPr/>
            <p:nvPr/>
          </p:nvSpPr>
          <p:spPr>
            <a:xfrm>
              <a:off x="4000432" y="2688260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ادخال بيانات الفريق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F206FDAC-5236-30D0-1F26-99AB0780DA17}"/>
                </a:ext>
              </a:extLst>
            </p:cNvPr>
            <p:cNvCxnSpPr/>
            <p:nvPr/>
          </p:nvCxnSpPr>
          <p:spPr>
            <a:xfrm>
              <a:off x="5125247" y="294221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:a16="http://schemas.microsoft.com/office/drawing/2014/main" id="{1A246C5B-3B74-1C5E-88D3-D747BA2F3E5A}"/>
                </a:ext>
              </a:extLst>
            </p:cNvPr>
            <p:cNvSpPr/>
            <p:nvPr/>
          </p:nvSpPr>
          <p:spPr>
            <a:xfrm>
              <a:off x="5140299" y="268826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id="{AA5AA0C8-EAB7-7681-F062-7F9132E8CCCB}"/>
                </a:ext>
              </a:extLst>
            </p:cNvPr>
            <p:cNvSpPr/>
            <p:nvPr/>
          </p:nvSpPr>
          <p:spPr>
            <a:xfrm>
              <a:off x="5880646" y="3885786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 على زر  حفظ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E1F62763-DCF5-1E11-A63F-A168EB0EE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2774" y="3399134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id="{98E34569-105A-4609-C455-1C1EFD54451D}"/>
                </a:ext>
              </a:extLst>
            </p:cNvPr>
            <p:cNvSpPr/>
            <p:nvPr/>
          </p:nvSpPr>
          <p:spPr>
            <a:xfrm>
              <a:off x="6219699" y="364430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8" name="مستطيل 13">
              <a:extLst>
                <a:ext uri="{FF2B5EF4-FFF2-40B4-BE49-F238E27FC236}">
                  <a16:creationId xmlns:a16="http://schemas.microsoft.com/office/drawing/2014/main" id="{49D648A0-3800-5C8E-CB17-0355FDADF5F2}"/>
                </a:ext>
              </a:extLst>
            </p:cNvPr>
            <p:cNvSpPr/>
            <p:nvPr/>
          </p:nvSpPr>
          <p:spPr>
            <a:xfrm>
              <a:off x="7476272" y="3790663"/>
              <a:ext cx="1324407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وقت الحضور ووقت الانصراف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3">
              <a:extLst>
                <a:ext uri="{FF2B5EF4-FFF2-40B4-BE49-F238E27FC236}">
                  <a16:creationId xmlns:a16="http://schemas.microsoft.com/office/drawing/2014/main" id="{23DC250D-8747-D5B2-36BD-B86B402BA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200" y="3347064"/>
              <a:ext cx="0" cy="4275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:a16="http://schemas.microsoft.com/office/drawing/2014/main" id="{8F1BA6CB-5546-560D-AFF3-2C6E11BC90F1}"/>
                </a:ext>
              </a:extLst>
            </p:cNvPr>
            <p:cNvSpPr/>
            <p:nvPr/>
          </p:nvSpPr>
          <p:spPr>
            <a:xfrm>
              <a:off x="8534400" y="34803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3" name="مستطيل 13">
              <a:extLst>
                <a:ext uri="{FF2B5EF4-FFF2-40B4-BE49-F238E27FC236}">
                  <a16:creationId xmlns:a16="http://schemas.microsoft.com/office/drawing/2014/main" id="{79CEBC23-C49E-D9D3-EE4C-48975E52AB6D}"/>
                </a:ext>
              </a:extLst>
            </p:cNvPr>
            <p:cNvSpPr/>
            <p:nvPr/>
          </p:nvSpPr>
          <p:spPr>
            <a:xfrm>
              <a:off x="5406578" y="5159687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تعديل الحالة لأعضاء الفريق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13">
              <a:extLst>
                <a:ext uri="{FF2B5EF4-FFF2-40B4-BE49-F238E27FC236}">
                  <a16:creationId xmlns:a16="http://schemas.microsoft.com/office/drawing/2014/main" id="{953D71F4-3F73-63C2-E235-5801D05DF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893" y="5434795"/>
              <a:ext cx="6026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مستطيل 13">
              <a:extLst>
                <a:ext uri="{FF2B5EF4-FFF2-40B4-BE49-F238E27FC236}">
                  <a16:creationId xmlns:a16="http://schemas.microsoft.com/office/drawing/2014/main" id="{06D87F8E-C557-18FB-F6E4-14043791B2C3}"/>
                </a:ext>
              </a:extLst>
            </p:cNvPr>
            <p:cNvSpPr/>
            <p:nvPr/>
          </p:nvSpPr>
          <p:spPr>
            <a:xfrm>
              <a:off x="2438400" y="5979487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 زر حفظ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13">
              <a:extLst>
                <a:ext uri="{FF2B5EF4-FFF2-40B4-BE49-F238E27FC236}">
                  <a16:creationId xmlns:a16="http://schemas.microsoft.com/office/drawing/2014/main" id="{130A89AC-3A33-6EA4-CD51-53ED5E55D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0528" y="5492835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1562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مجموعة 16">
            <a:extLst>
              <a:ext uri="{FF2B5EF4-FFF2-40B4-BE49-F238E27FC236}">
                <a16:creationId xmlns:a16="http://schemas.microsoft.com/office/drawing/2014/main" id="{7F4849BC-C938-8243-36BB-020D9C3232BF}"/>
              </a:ext>
            </a:extLst>
          </p:cNvPr>
          <p:cNvGrpSpPr/>
          <p:nvPr/>
        </p:nvGrpSpPr>
        <p:grpSpPr>
          <a:xfrm>
            <a:off x="441960" y="359528"/>
            <a:ext cx="8683855" cy="5753709"/>
            <a:chOff x="441960" y="359528"/>
            <a:chExt cx="8683855" cy="5753709"/>
          </a:xfrm>
        </p:grpSpPr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890F63A6-DA8C-62C3-A1F1-F96345E7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457200" y="914400"/>
              <a:ext cx="8403398" cy="4648200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9AD327FD-5CD6-1674-750A-E5443A039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01" t="11462" r="18332" b="17391"/>
            <a:stretch/>
          </p:blipFill>
          <p:spPr>
            <a:xfrm>
              <a:off x="2209800" y="1600199"/>
              <a:ext cx="5867400" cy="3657601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:a16="http://schemas.microsoft.com/office/drawing/2014/main" id="{DDAB0920-D4EE-95DE-965D-F6265FAF8427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رابعاً: ادخال التقرير اليومي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5C2EC6-C8F1-F40B-2198-ED80BBF03BA6}"/>
                </a:ext>
              </a:extLst>
            </p:cNvPr>
            <p:cNvSpPr/>
            <p:nvPr/>
          </p:nvSpPr>
          <p:spPr>
            <a:xfrm>
              <a:off x="441960" y="1981200"/>
              <a:ext cx="1412820" cy="228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5BC7AEC9-BB6C-A369-A4E7-81A75E0E86A6}"/>
                </a:ext>
              </a:extLst>
            </p:cNvPr>
            <p:cNvCxnSpPr/>
            <p:nvPr/>
          </p:nvCxnSpPr>
          <p:spPr>
            <a:xfrm flipH="1">
              <a:off x="1854780" y="1463004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ستطيل 13">
              <a:extLst>
                <a:ext uri="{FF2B5EF4-FFF2-40B4-BE49-F238E27FC236}">
                  <a16:creationId xmlns:a16="http://schemas.microsoft.com/office/drawing/2014/main" id="{9A6D84B5-701D-444E-4337-517144A126A1}"/>
                </a:ext>
              </a:extLst>
            </p:cNvPr>
            <p:cNvSpPr/>
            <p:nvPr/>
          </p:nvSpPr>
          <p:spPr>
            <a:xfrm>
              <a:off x="8001000" y="1981200"/>
              <a:ext cx="1124815" cy="19812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جميع البيانات المراد رفعها في التقرير اليومي من خلال الاختيار من القوائم المنسدلة بجوار كل حقل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E587AD94-7A07-90AC-00EA-6EDAC8BDEF79}"/>
                </a:ext>
              </a:extLst>
            </p:cNvPr>
            <p:cNvSpPr/>
            <p:nvPr/>
          </p:nvSpPr>
          <p:spPr>
            <a:xfrm>
              <a:off x="3200400" y="5594252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  </a:t>
              </a:r>
              <a:r>
                <a:rPr lang="ar-SA" sz="1400" b="1" dirty="0">
                  <a:solidFill>
                    <a:schemeClr val="tx1"/>
                  </a:solidFill>
                </a:rPr>
                <a:t>الضغط على </a:t>
              </a:r>
              <a:r>
                <a:rPr lang="en-US" sz="1400" b="1" dirty="0">
                  <a:solidFill>
                    <a:schemeClr val="tx1"/>
                  </a:solidFill>
                </a:rPr>
                <a:t> </a:t>
              </a:r>
              <a:r>
                <a:rPr lang="ar-SA" sz="1400" b="1" dirty="0">
                  <a:solidFill>
                    <a:schemeClr val="tx1"/>
                  </a:solidFill>
                </a:rPr>
                <a:t>زر </a:t>
              </a:r>
              <a:r>
                <a:rPr lang="ar-YE" sz="1400" b="1" dirty="0">
                  <a:solidFill>
                    <a:schemeClr val="tx1"/>
                  </a:solidFill>
                </a:rPr>
                <a:t>ترحيل</a:t>
              </a: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64519D1A-CD64-2F8F-39DF-D7CB3A98C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2528" y="5107600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3">
              <a:extLst>
                <a:ext uri="{FF2B5EF4-FFF2-40B4-BE49-F238E27FC236}">
                  <a16:creationId xmlns:a16="http://schemas.microsoft.com/office/drawing/2014/main" id="{0EC6B421-652A-DD60-CC65-EE2ED5AD1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0443" y="2895600"/>
              <a:ext cx="5967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309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مجموعة 13">
            <a:extLst>
              <a:ext uri="{FF2B5EF4-FFF2-40B4-BE49-F238E27FC236}">
                <a16:creationId xmlns:a16="http://schemas.microsoft.com/office/drawing/2014/main" id="{DDA6A7A2-C517-A4D6-C674-C39E6C907CCB}"/>
              </a:ext>
            </a:extLst>
          </p:cNvPr>
          <p:cNvGrpSpPr/>
          <p:nvPr/>
        </p:nvGrpSpPr>
        <p:grpSpPr>
          <a:xfrm>
            <a:off x="152400" y="359528"/>
            <a:ext cx="8534400" cy="6040245"/>
            <a:chOff x="152400" y="359528"/>
            <a:chExt cx="8534400" cy="6040245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89F018BC-134C-9715-9416-E4D5B3F2C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152400" y="1233755"/>
              <a:ext cx="8534400" cy="4390489"/>
            </a:xfrm>
            <a:prstGeom prst="rect">
              <a:avLst/>
            </a:prstGeom>
          </p:spPr>
        </p:pic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B34CAE04-9639-D937-C907-DBD53E91F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534"/>
            <a:stretch/>
          </p:blipFill>
          <p:spPr>
            <a:xfrm>
              <a:off x="1600200" y="1828800"/>
              <a:ext cx="6418025" cy="3408695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:a16="http://schemas.microsoft.com/office/drawing/2014/main" id="{E3B9D252-8A21-B1A1-5C6D-ED528B68C4B6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خامساً: إعادة/تحديث تهيئة النظام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61D934E-AC86-7545-5FF7-341CFEDD273C}"/>
                </a:ext>
              </a:extLst>
            </p:cNvPr>
            <p:cNvSpPr/>
            <p:nvPr/>
          </p:nvSpPr>
          <p:spPr>
            <a:xfrm>
              <a:off x="225215" y="2362200"/>
              <a:ext cx="1412820" cy="2207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6B190991-8FA3-BEB4-EAFF-348F20D90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299" y="1990025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3">
              <a:extLst>
                <a:ext uri="{FF2B5EF4-FFF2-40B4-BE49-F238E27FC236}">
                  <a16:creationId xmlns:a16="http://schemas.microsoft.com/office/drawing/2014/main" id="{2C3237E0-6135-3D3A-2A13-158589078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200" y="5231376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مستطيل 13">
              <a:extLst>
                <a:ext uri="{FF2B5EF4-FFF2-40B4-BE49-F238E27FC236}">
                  <a16:creationId xmlns:a16="http://schemas.microsoft.com/office/drawing/2014/main" id="{3D773B70-7213-DDBC-3441-C3958AA380E3}"/>
                </a:ext>
              </a:extLst>
            </p:cNvPr>
            <p:cNvSpPr/>
            <p:nvPr/>
          </p:nvSpPr>
          <p:spPr>
            <a:xfrm>
              <a:off x="4298266" y="5486933"/>
              <a:ext cx="2223868" cy="91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بعد الضغط على  زر تحديث تهيئة النظام يتم عرض شريط اسفل الشاشة بجلب اخر تحديثات للنظام بالشكل التلقائي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76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582" y="571500"/>
            <a:ext cx="4094618" cy="46166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أولاً: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ارسال حوالات الامل اكسبرس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8465" y="1225977"/>
            <a:ext cx="8949449" cy="5193472"/>
            <a:chOff x="158465" y="1225977"/>
            <a:chExt cx="8949449" cy="5193472"/>
          </a:xfrm>
        </p:grpSpPr>
        <p:pic>
          <p:nvPicPr>
            <p:cNvPr id="31" name="صورة 7">
              <a:extLst>
                <a:ext uri="{FF2B5EF4-FFF2-40B4-BE49-F238E27FC236}">
                  <a16:creationId xmlns:a16="http://schemas.microsoft.com/office/drawing/2014/main" id="{5380B30B-5521-94F8-9FB0-D2FC96A69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65"/>
            <a:stretch/>
          </p:blipFill>
          <p:spPr>
            <a:xfrm>
              <a:off x="158465" y="1225977"/>
              <a:ext cx="8644650" cy="4917887"/>
            </a:xfrm>
            <a:prstGeom prst="rect">
              <a:avLst/>
            </a:prstGeom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" t="10475" r="5592" b="8330"/>
            <a:stretch/>
          </p:blipFill>
          <p:spPr bwMode="auto">
            <a:xfrm>
              <a:off x="609600" y="2007727"/>
              <a:ext cx="7757278" cy="3972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3">
              <a:extLst>
                <a:ext uri="{FF2B5EF4-FFF2-40B4-BE49-F238E27FC236}">
                  <a16:creationId xmlns:a16="http://schemas.microsoft.com/office/drawing/2014/main" id="{F8B9E06D-D5DD-599D-EDFE-971177FA7BFC}"/>
                </a:ext>
              </a:extLst>
            </p:cNvPr>
            <p:cNvSpPr txBox="1"/>
            <p:nvPr/>
          </p:nvSpPr>
          <p:spPr>
            <a:xfrm>
              <a:off x="7722687" y="2036792"/>
              <a:ext cx="1291557" cy="64633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ar-SA" sz="1200" b="1" dirty="0"/>
                <a:t>يتم تعبئة بيانات المستلم(رقم التلفون, الاسم)</a:t>
              </a:r>
              <a:endParaRPr lang="en-US" sz="1200" b="1" dirty="0"/>
            </a:p>
          </p:txBody>
        </p:sp>
        <p:sp>
          <p:nvSpPr>
            <p:cNvPr id="11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6108170" y="2147987"/>
              <a:ext cx="1291557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الضغط على بيانات بطاقة المستلم</a:t>
              </a:r>
            </a:p>
          </p:txBody>
        </p:sp>
        <p:sp>
          <p:nvSpPr>
            <p:cNvPr id="13" name="مستطيل 24">
              <a:extLst>
                <a:ext uri="{FF2B5EF4-FFF2-40B4-BE49-F238E27FC236}">
                  <a16:creationId xmlns:a16="http://schemas.microsoft.com/office/drawing/2014/main" id="{CD5B1AE3-9A2B-6A21-E856-AAE487045CFD}"/>
                </a:ext>
              </a:extLst>
            </p:cNvPr>
            <p:cNvSpPr/>
            <p:nvPr/>
          </p:nvSpPr>
          <p:spPr>
            <a:xfrm>
              <a:off x="370284" y="3945892"/>
              <a:ext cx="1652847" cy="8547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ar-SA" sz="1200" b="1" dirty="0"/>
                <a:t>تعبئة تفاصيل التحويل(ادخال المحافظة ، المديرية،..) </a:t>
              </a:r>
              <a:endParaRPr lang="en-US" sz="1200" b="1" dirty="0"/>
            </a:p>
          </p:txBody>
        </p:sp>
        <p:sp>
          <p:nvSpPr>
            <p:cNvPr id="16" name="مربع نص 30">
              <a:extLst>
                <a:ext uri="{FF2B5EF4-FFF2-40B4-BE49-F238E27FC236}">
                  <a16:creationId xmlns:a16="http://schemas.microsoft.com/office/drawing/2014/main" id="{C454DF23-8A4C-D477-8252-BDAF91125B6C}"/>
                </a:ext>
              </a:extLst>
            </p:cNvPr>
            <p:cNvSpPr txBox="1"/>
            <p:nvPr/>
          </p:nvSpPr>
          <p:spPr>
            <a:xfrm>
              <a:off x="370285" y="2577994"/>
              <a:ext cx="1652846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ar-SA" sz="1200" b="1" dirty="0"/>
                <a:t>يتم تعبئة بيانات المرسل(رقم التلفون, الاسم)</a:t>
              </a:r>
              <a:endParaRPr lang="en-US" sz="1200" b="1" dirty="0"/>
            </a:p>
          </p:txBody>
        </p:sp>
        <p:sp>
          <p:nvSpPr>
            <p:cNvPr id="17" name="مستطيل 21">
              <a:extLst>
                <a:ext uri="{FF2B5EF4-FFF2-40B4-BE49-F238E27FC236}">
                  <a16:creationId xmlns:a16="http://schemas.microsoft.com/office/drawing/2014/main" id="{4161BA2C-3F47-0D64-44BB-C7AB8A4D0F27}"/>
                </a:ext>
              </a:extLst>
            </p:cNvPr>
            <p:cNvSpPr/>
            <p:nvPr/>
          </p:nvSpPr>
          <p:spPr>
            <a:xfrm>
              <a:off x="370284" y="3144612"/>
              <a:ext cx="1652847" cy="7579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ar-SA" sz="1200" b="1" dirty="0"/>
                <a:t>لإضافة باقي البيانات المرسل (نوع البطاقة ، رقم البطاقة ،العنوان )</a:t>
              </a:r>
              <a:endParaRPr lang="en-US" sz="1200" b="1" dirty="0"/>
            </a:p>
          </p:txBody>
        </p:sp>
        <p:sp>
          <p:nvSpPr>
            <p:cNvPr id="19" name="مستطيل 21">
              <a:extLst>
                <a:ext uri="{FF2B5EF4-FFF2-40B4-BE49-F238E27FC236}">
                  <a16:creationId xmlns:a16="http://schemas.microsoft.com/office/drawing/2014/main" id="{4161BA2C-3F47-0D64-44BB-C7AB8A4D0F27}"/>
                </a:ext>
              </a:extLst>
            </p:cNvPr>
            <p:cNvSpPr/>
            <p:nvPr/>
          </p:nvSpPr>
          <p:spPr>
            <a:xfrm>
              <a:off x="8049210" y="2747683"/>
              <a:ext cx="1033846" cy="115743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لإضافة باقي البيانات المستلم(نوع البطاقة ، رقم البطاقة ،العنوان )</a:t>
              </a:r>
              <a:endParaRPr lang="en-US" sz="1200" b="1" dirty="0"/>
            </a:p>
          </p:txBody>
        </p:sp>
        <p:sp>
          <p:nvSpPr>
            <p:cNvPr id="20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370286" y="5073562"/>
              <a:ext cx="1565648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عرض بيانات الحوالة بعد الارسال </a:t>
              </a:r>
            </a:p>
          </p:txBody>
        </p:sp>
        <p:cxnSp>
          <p:nvCxnSpPr>
            <p:cNvPr id="21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6753948" y="2609652"/>
              <a:ext cx="3" cy="3486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852445" y="2726969"/>
              <a:ext cx="1" cy="2313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8058470" y="5535227"/>
              <a:ext cx="1" cy="4569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008616" y="3423716"/>
              <a:ext cx="6503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023131" y="2986649"/>
              <a:ext cx="81645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2626820" y="2221458"/>
              <a:ext cx="1291557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الضغط على بيانات بطاقة المرسل</a:t>
              </a:r>
            </a:p>
          </p:txBody>
        </p:sp>
        <p:cxnSp>
          <p:nvCxnSpPr>
            <p:cNvPr id="39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3186901" y="2715945"/>
              <a:ext cx="1" cy="2655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148661" y="5915393"/>
              <a:ext cx="1461077" cy="50405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على زر ارسال ليتم ارسال الحوالة  </a:t>
              </a:r>
              <a:endParaRPr lang="ar-YE" sz="1200" b="1" dirty="0"/>
            </a:p>
          </p:txBody>
        </p:sp>
        <p:cxnSp>
          <p:nvCxnSpPr>
            <p:cNvPr id="44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1935933" y="5304395"/>
              <a:ext cx="4954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Right Brace 4"/>
            <p:cNvSpPr/>
            <p:nvPr/>
          </p:nvSpPr>
          <p:spPr>
            <a:xfrm>
              <a:off x="7817229" y="3144612"/>
              <a:ext cx="257708" cy="43633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8723898" y="171866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1</a:t>
              </a:r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8269968" y="555124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9</a:t>
              </a:r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1971159" y="318733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7</a:t>
              </a:r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1645976" y="222755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5</a:t>
              </a:r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2462427" y="1855328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6</a:t>
              </a:r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8840119" y="2990857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3</a:t>
              </a:r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7062182" y="183959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2</a:t>
              </a:r>
            </a:p>
          </p:txBody>
        </p:sp>
        <p:sp>
          <p:nvSpPr>
            <p:cNvPr id="27" name="Left Brace 26"/>
            <p:cNvSpPr/>
            <p:nvPr/>
          </p:nvSpPr>
          <p:spPr>
            <a:xfrm>
              <a:off x="2314526" y="3785290"/>
              <a:ext cx="353817" cy="717581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1956645" y="3975943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8</a:t>
              </a:r>
            </a:p>
          </p:txBody>
        </p:sp>
        <p:sp>
          <p:nvSpPr>
            <p:cNvPr id="37" name="مستطيل 24">
              <a:extLst>
                <a:ext uri="{FF2B5EF4-FFF2-40B4-BE49-F238E27FC236}">
                  <a16:creationId xmlns:a16="http://schemas.microsoft.com/office/drawing/2014/main" id="{CD5B1AE3-9A2B-6A21-E856-AAE487045CFD}"/>
                </a:ext>
              </a:extLst>
            </p:cNvPr>
            <p:cNvSpPr/>
            <p:nvPr/>
          </p:nvSpPr>
          <p:spPr>
            <a:xfrm>
              <a:off x="8005564" y="4014988"/>
              <a:ext cx="1087421" cy="9757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r"/>
              <a:r>
                <a:rPr lang="ar-SA" sz="1200" b="1" dirty="0"/>
                <a:t>تعبئة تفاصيل التحويل( المبلغ ،تحديد العملة ،يتم عرض العمولة المحتسبة،) </a:t>
              </a:r>
              <a:endParaRPr lang="en-US" sz="1200" b="1" dirty="0"/>
            </a:p>
          </p:txBody>
        </p:sp>
        <p:sp>
          <p:nvSpPr>
            <p:cNvPr id="41" name="Right Brace 40"/>
            <p:cNvSpPr/>
            <p:nvPr/>
          </p:nvSpPr>
          <p:spPr>
            <a:xfrm>
              <a:off x="7750346" y="4094054"/>
              <a:ext cx="257708" cy="43633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7946787" y="3945892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55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19859" y="1217308"/>
            <a:ext cx="7445979" cy="7509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يشترط في تعديل الحوالات الامل اكسبرس ان تكون جاهزة للدفع وان يتم تعديل الحوالة من قبل نفس المستخدم الذي قام بصرف الحوالة.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819400" y="525907"/>
            <a:ext cx="346407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تعديل حوالات الامل اكسبرس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2187670"/>
            <a:ext cx="8726952" cy="3947123"/>
            <a:chOff x="117632" y="2444701"/>
            <a:chExt cx="8967318" cy="396513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" t="8977" r="5263" b="8666"/>
            <a:stretch/>
          </p:blipFill>
          <p:spPr bwMode="auto">
            <a:xfrm>
              <a:off x="117632" y="2444701"/>
              <a:ext cx="8609319" cy="3509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7579293" y="5572466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140125" y="5985545"/>
              <a:ext cx="1233555" cy="42428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على  زرتعديل</a:t>
              </a:r>
              <a:endParaRPr lang="ar-YE" sz="1200" b="1" dirty="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06F4AF3F-4FE2-47A8-885D-E503402174CE}"/>
                </a:ext>
              </a:extLst>
            </p:cNvPr>
            <p:cNvSpPr/>
            <p:nvPr/>
          </p:nvSpPr>
          <p:spPr>
            <a:xfrm>
              <a:off x="539552" y="3069697"/>
              <a:ext cx="1579160" cy="8750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يتم عرض بيانات الحوالة التي تم النقر عليها للتعديل </a:t>
              </a:r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8944F712-0FC2-C593-5CCF-ACB3165DB6B9}"/>
                </a:ext>
              </a:extLst>
            </p:cNvPr>
            <p:cNvSpPr/>
            <p:nvPr/>
          </p:nvSpPr>
          <p:spPr>
            <a:xfrm>
              <a:off x="8188894" y="3241578"/>
              <a:ext cx="896055" cy="696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تعديل اسم المستلم </a:t>
              </a:r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8944F712-0FC2-C593-5CCF-ACB3165DB6B9}"/>
                </a:ext>
              </a:extLst>
            </p:cNvPr>
            <p:cNvSpPr/>
            <p:nvPr/>
          </p:nvSpPr>
          <p:spPr>
            <a:xfrm>
              <a:off x="1979712" y="5874415"/>
              <a:ext cx="1995163" cy="51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زر الحفظ</a:t>
              </a:r>
            </a:p>
          </p:txBody>
        </p:sp>
        <p:cxnSp>
          <p:nvCxnSpPr>
            <p:cNvPr id="20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3181691" y="5604991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756903" y="3717032"/>
              <a:ext cx="4319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118712" y="3589690"/>
              <a:ext cx="49709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411396" y="5351788"/>
              <a:ext cx="6096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997044" y="5091346"/>
              <a:ext cx="1087906" cy="40504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ادخال رقم الحوالة</a:t>
              </a:r>
              <a:endParaRPr lang="ar-YE" sz="1200" b="1" dirty="0"/>
            </a:p>
          </p:txBody>
        </p:sp>
        <p:sp>
          <p:nvSpPr>
            <p:cNvPr id="34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5372955" y="5898193"/>
              <a:ext cx="1461077" cy="51087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 على زر عرض  بيانات الحوالة </a:t>
              </a:r>
              <a:endParaRPr lang="ar-YE" sz="1200" b="1" dirty="0"/>
            </a:p>
          </p:txBody>
        </p:sp>
        <p:cxnSp>
          <p:nvCxnSpPr>
            <p:cNvPr id="35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6082871" y="5482313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8726952" y="2779912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760714" y="260803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277452" y="5459657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8020996" y="547269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673754" y="463434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3703350" y="5412749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43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Shatha Aziz\Desktop\2.jpg">
            <a:extLst>
              <a:ext uri="{FF2B5EF4-FFF2-40B4-BE49-F238E27FC236}">
                <a16:creationId xmlns:a16="http://schemas.microsoft.com/office/drawing/2014/main" id="{961B8DE0-2091-7990-FED4-C923D04E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0" y="333266"/>
            <a:ext cx="4796229" cy="32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897F3D-E194-6DB2-37FC-6CB04AA690E5}"/>
              </a:ext>
            </a:extLst>
          </p:cNvPr>
          <p:cNvSpPr/>
          <p:nvPr/>
        </p:nvSpPr>
        <p:spPr>
          <a:xfrm>
            <a:off x="2171700" y="1827391"/>
            <a:ext cx="1828800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يتم عرض رسالة تاكيد التعديل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067C92-508D-7A1F-76CD-F67FCDB4123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000500" y="2038129"/>
            <a:ext cx="2038511" cy="178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4114800" y="1714974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5B67016-3BDA-1D08-91EA-853FD4E78B51}"/>
              </a:ext>
            </a:extLst>
          </p:cNvPr>
          <p:cNvSpPr/>
          <p:nvPr/>
        </p:nvSpPr>
        <p:spPr>
          <a:xfrm>
            <a:off x="2171700" y="2427982"/>
            <a:ext cx="1828800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الضغط على زر نعم ليتم التعديل 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3910FF5E-0D40-5C29-FBE7-51E3E5C23D52}"/>
              </a:ext>
            </a:extLst>
          </p:cNvPr>
          <p:cNvCxnSpPr/>
          <p:nvPr/>
        </p:nvCxnSpPr>
        <p:spPr>
          <a:xfrm flipV="1">
            <a:off x="6705601" y="2270820"/>
            <a:ext cx="0" cy="3857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826D675B-7DF1-60B8-0889-1D72D43413AA}"/>
              </a:ext>
            </a:extLst>
          </p:cNvPr>
          <p:cNvCxnSpPr/>
          <p:nvPr/>
        </p:nvCxnSpPr>
        <p:spPr>
          <a:xfrm flipH="1">
            <a:off x="4003146" y="2656582"/>
            <a:ext cx="27024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Shatha Aziz\Documents\IMG-20230301-WA0000.jpg">
            <a:extLst>
              <a:ext uri="{FF2B5EF4-FFF2-40B4-BE49-F238E27FC236}">
                <a16:creationId xmlns:a16="http://schemas.microsoft.com/office/drawing/2014/main" id="{3EBD6297-D154-6401-B8B3-93B2EB620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3802"/>
            <a:ext cx="4191000" cy="289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0022F95B-135D-C263-4ABF-9A811F315F4C}"/>
              </a:ext>
            </a:extLst>
          </p:cNvPr>
          <p:cNvSpPr/>
          <p:nvPr/>
        </p:nvSpPr>
        <p:spPr>
          <a:xfrm>
            <a:off x="4609874" y="4381128"/>
            <a:ext cx="1924811" cy="1297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يتم عرض رسالة  التحذير في حالة عدم مطابقة شروط تعديل الحوالة ولا يسمح بالتعديل </a:t>
            </a:r>
          </a:p>
        </p:txBody>
      </p:sp>
      <p:cxnSp>
        <p:nvCxnSpPr>
          <p:cNvPr id="13" name="Straight Arrow Connector 3">
            <a:extLst>
              <a:ext uri="{FF2B5EF4-FFF2-40B4-BE49-F238E27FC236}">
                <a16:creationId xmlns:a16="http://schemas.microsoft.com/office/drawing/2014/main" id="{4FEBC99D-92DF-9E0F-017A-76509056554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019062" y="5030072"/>
            <a:ext cx="159081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081232" y="2247454"/>
            <a:ext cx="357998" cy="36105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143000" y="489526"/>
            <a:ext cx="265481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تابع تعديل حوالات الامل اكسبرس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05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455417"/>
            <a:ext cx="8797480" cy="4841855"/>
            <a:chOff x="11991" y="1409239"/>
            <a:chExt cx="9132009" cy="5084672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0"/>
            <a:stretch/>
          </p:blipFill>
          <p:spPr bwMode="auto">
            <a:xfrm>
              <a:off x="1017653" y="1409239"/>
              <a:ext cx="7480370" cy="4490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" t="6093" r="5907" b="11630"/>
            <a:stretch/>
          </p:blipFill>
          <p:spPr bwMode="auto">
            <a:xfrm>
              <a:off x="964263" y="1924506"/>
              <a:ext cx="6355442" cy="4125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7408713" y="1788164"/>
              <a:ext cx="965015" cy="2726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 flipH="1">
              <a:off x="7879541" y="1455418"/>
              <a:ext cx="11679" cy="324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11991" y="1837331"/>
              <a:ext cx="1647262" cy="883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زر استيراد ملف اكسل الذي يحتوي على بيانات الحولات  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28369" y="4163310"/>
              <a:ext cx="1659253" cy="1035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يتم عرض الحوالات  بعد الاستيراد من الاكسل 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7408713" y="5059130"/>
              <a:ext cx="1735287" cy="932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عرض اجمالي عدد الحوالات </a:t>
              </a:r>
            </a:p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اجمالي مبلغ الحوالات مع العمولة 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4932040" y="5899507"/>
              <a:ext cx="1598975" cy="5944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 زر ارسال ليتم ارسال الحوالات </a:t>
              </a:r>
            </a:p>
          </p:txBody>
        </p:sp>
        <p:cxnSp>
          <p:nvCxnSpPr>
            <p:cNvPr id="22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321697" y="2720943"/>
              <a:ext cx="0" cy="3205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659253" y="4714556"/>
              <a:ext cx="1376576" cy="8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256" y="5790013"/>
              <a:ext cx="0" cy="5054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31015" y="6263731"/>
              <a:ext cx="34524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7408712" y="2416763"/>
              <a:ext cx="1735287" cy="253461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>
                <a:spcAft>
                  <a:spcPts val="800"/>
                </a:spcAft>
              </a:pP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يجب </a:t>
              </a:r>
              <a:r>
                <a:rPr lang="ar-SA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تعبئة </a:t>
              </a: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بيانات الحوالات وفق ترويسة ملف </a:t>
              </a:r>
              <a:r>
                <a:rPr lang="ar-YE" sz="1400" b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الاكسل وأهمية </a:t>
              </a:r>
              <a:r>
                <a:rPr lang="ar-SA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تعبئة </a:t>
              </a: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الحقول الموضحة باللون الاحمر وعدم تركها فارغه والاحتفاظ  بالأكسل في القرص او سطح المكتب</a:t>
              </a:r>
            </a:p>
          </p:txBody>
        </p:sp>
        <p:cxnSp>
          <p:nvCxnSpPr>
            <p:cNvPr id="35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741" y="2881198"/>
              <a:ext cx="6499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256" y="3429873"/>
              <a:ext cx="1" cy="17684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876256" y="5199167"/>
              <a:ext cx="49764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680933" y="43652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05863" y="209011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559619" y="594057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085865" y="489755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76231" y="151793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28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643041" y="615517"/>
            <a:ext cx="611753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ثانياً</a:t>
            </a:r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ارسال الحوالات الجماعية(إصدار حوالة من ملف اكسل)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3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1958</Words>
  <Application>Microsoft Office PowerPoint</Application>
  <PresentationFormat>عرض على الشاشة (4:3)</PresentationFormat>
  <Paragraphs>493</Paragraphs>
  <Slides>54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54</vt:i4>
      </vt:variant>
    </vt:vector>
  </HeadingPairs>
  <TitlesOfParts>
    <vt:vector size="59" baseType="lpstr">
      <vt:lpstr>Arial</vt:lpstr>
      <vt:lpstr>Calibri</vt:lpstr>
      <vt:lpstr>GE SS Two Bold</vt:lpstr>
      <vt:lpstr>Wingdings</vt:lpstr>
      <vt:lpstr>Office Theme</vt:lpstr>
      <vt:lpstr>عرض تقديمي في PowerPoint</vt:lpstr>
      <vt:lpstr>عرض تقديمي في PowerPoint</vt:lpstr>
      <vt:lpstr>شاشة الدخول على النظام</vt:lpstr>
      <vt:lpstr>الشاشة الرئيسية</vt:lpstr>
      <vt:lpstr>عرض تقديمي في PowerPoint</vt:lpstr>
      <vt:lpstr>أولاً:ارسال حوالات الامل اكسبرس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ابرز الفروق بين الحوالات الفردية وحوالات المشاريع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Shatha Aziz</dc:creator>
  <cp:lastModifiedBy>Shatha Alariqi</cp:lastModifiedBy>
  <cp:revision>137</cp:revision>
  <dcterms:created xsi:type="dcterms:W3CDTF">2006-08-16T00:00:00Z</dcterms:created>
  <dcterms:modified xsi:type="dcterms:W3CDTF">2024-01-10T08:11:14Z</dcterms:modified>
</cp:coreProperties>
</file>